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8" r:id="rId3"/>
    <p:sldId id="269" r:id="rId4"/>
    <p:sldId id="270" r:id="rId5"/>
    <p:sldId id="259" r:id="rId6"/>
    <p:sldId id="260" r:id="rId7"/>
    <p:sldId id="276" r:id="rId8"/>
    <p:sldId id="277" r:id="rId9"/>
    <p:sldId id="278" r:id="rId10"/>
    <p:sldId id="261" r:id="rId11"/>
    <p:sldId id="279" r:id="rId12"/>
    <p:sldId id="280" r:id="rId13"/>
    <p:sldId id="281" r:id="rId14"/>
    <p:sldId id="282" r:id="rId15"/>
    <p:sldId id="283" r:id="rId16"/>
    <p:sldId id="284" r:id="rId17"/>
    <p:sldId id="285" r:id="rId18"/>
    <p:sldId id="299" r:id="rId19"/>
    <p:sldId id="287" r:id="rId20"/>
    <p:sldId id="262" r:id="rId21"/>
    <p:sldId id="263" r:id="rId22"/>
    <p:sldId id="265" r:id="rId23"/>
    <p:sldId id="267" r:id="rId24"/>
    <p:sldId id="291" r:id="rId25"/>
    <p:sldId id="292" r:id="rId26"/>
    <p:sldId id="301" r:id="rId27"/>
    <p:sldId id="297" r:id="rId28"/>
    <p:sldId id="266" r:id="rId29"/>
    <p:sldId id="300" r:id="rId30"/>
    <p:sldId id="288" r:id="rId31"/>
    <p:sldId id="289" r:id="rId32"/>
    <p:sldId id="290" r:id="rId33"/>
    <p:sldId id="302" r:id="rId34"/>
    <p:sldId id="303" r:id="rId35"/>
    <p:sldId id="293" r:id="rId36"/>
    <p:sldId id="295" r:id="rId37"/>
    <p:sldId id="296"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1CC8A-FEDE-4550-82F0-629190D3F53F}" v="545" dt="2021-09-09T15:10:21.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2" autoAdjust="0"/>
    <p:restoredTop sz="94660"/>
  </p:normalViewPr>
  <p:slideViewPr>
    <p:cSldViewPr snapToGrid="0">
      <p:cViewPr>
        <p:scale>
          <a:sx n="100" d="100"/>
          <a:sy n="100" d="100"/>
        </p:scale>
        <p:origin x="7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8FE48-99DA-40A9-8EF4-94D0272A8DA4}" type="datetimeFigureOut">
              <a:rPr lang="nl-NL" smtClean="0"/>
              <a:t>13-9-2021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2ED32-B261-4B43-91D0-CA1BA9031B76}" type="slidenum">
              <a:rPr lang="nl-NL" smtClean="0"/>
              <a:t>‹#›</a:t>
            </a:fld>
            <a:endParaRPr lang="nl-NL"/>
          </a:p>
        </p:txBody>
      </p:sp>
    </p:spTree>
    <p:extLst>
      <p:ext uri="{BB962C8B-B14F-4D97-AF65-F5344CB8AC3E}">
        <p14:creationId xmlns:p14="http://schemas.microsoft.com/office/powerpoint/2010/main" val="269165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Welcome to talk on &lt;title&gt;</a:t>
            </a:r>
          </a:p>
        </p:txBody>
      </p:sp>
      <p:sp>
        <p:nvSpPr>
          <p:cNvPr id="4" name="Slide Number Placeholder 3"/>
          <p:cNvSpPr>
            <a:spLocks noGrp="1"/>
          </p:cNvSpPr>
          <p:nvPr>
            <p:ph type="sldNum" sz="quarter" idx="5"/>
          </p:nvPr>
        </p:nvSpPr>
        <p:spPr/>
        <p:txBody>
          <a:bodyPr/>
          <a:lstStyle/>
          <a:p>
            <a:fld id="{DB22ED32-B261-4B43-91D0-CA1BA9031B76}" type="slidenum">
              <a:rPr lang="nl-NL" smtClean="0"/>
              <a:t>1</a:t>
            </a:fld>
            <a:endParaRPr lang="nl-NL"/>
          </a:p>
        </p:txBody>
      </p:sp>
    </p:spTree>
    <p:extLst>
      <p:ext uri="{BB962C8B-B14F-4D97-AF65-F5344CB8AC3E}">
        <p14:creationId xmlns:p14="http://schemas.microsoft.com/office/powerpoint/2010/main" val="7348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reduce from Hamiltonian Path on Ray graphs. So here we a graph represented by a set of n rays, starting at a point and going off to infinity in one direction. Each ray is a vertex and each ray intersection is an edge. and the question is if there is a path along the rays that traverses each ray exactly once.</a:t>
            </a:r>
          </a:p>
        </p:txBody>
      </p:sp>
      <p:sp>
        <p:nvSpPr>
          <p:cNvPr id="4" name="Slide Number Placeholder 3"/>
          <p:cNvSpPr>
            <a:spLocks noGrp="1"/>
          </p:cNvSpPr>
          <p:nvPr>
            <p:ph type="sldNum" sz="quarter" idx="5"/>
          </p:nvPr>
        </p:nvSpPr>
        <p:spPr/>
        <p:txBody>
          <a:bodyPr/>
          <a:lstStyle/>
          <a:p>
            <a:fld id="{DB22ED32-B261-4B43-91D0-CA1BA9031B76}" type="slidenum">
              <a:rPr lang="nl-NL" smtClean="0"/>
              <a:t>10</a:t>
            </a:fld>
            <a:endParaRPr lang="nl-NL"/>
          </a:p>
        </p:txBody>
      </p:sp>
    </p:spTree>
    <p:extLst>
      <p:ext uri="{BB962C8B-B14F-4D97-AF65-F5344CB8AC3E}">
        <p14:creationId xmlns:p14="http://schemas.microsoft.com/office/powerpoint/2010/main" val="417107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reduce from Hamiltonian Path on Ray graphs. So here we a graph represented by a set of rays, starting at a point and going off to infinity in one direction. Each ray is a vertex and each ray intersection is an edge. and the question is if there is a path along the rays that traverses each ray exactly once.</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11</a:t>
            </a:fld>
            <a:endParaRPr lang="nl-NL"/>
          </a:p>
        </p:txBody>
      </p:sp>
    </p:spTree>
    <p:extLst>
      <p:ext uri="{BB962C8B-B14F-4D97-AF65-F5344CB8AC3E}">
        <p14:creationId xmlns:p14="http://schemas.microsoft.com/office/powerpoint/2010/main" val="16304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p:txBody>
      </p:sp>
      <p:sp>
        <p:nvSpPr>
          <p:cNvPr id="4" name="Slide Number Placeholder 3"/>
          <p:cNvSpPr>
            <a:spLocks noGrp="1"/>
          </p:cNvSpPr>
          <p:nvPr>
            <p:ph type="sldNum" sz="quarter" idx="5"/>
          </p:nvPr>
        </p:nvSpPr>
        <p:spPr/>
        <p:txBody>
          <a:bodyPr/>
          <a:lstStyle/>
          <a:p>
            <a:fld id="{DB22ED32-B261-4B43-91D0-CA1BA9031B76}" type="slidenum">
              <a:rPr lang="nl-NL" smtClean="0"/>
              <a:t>12</a:t>
            </a:fld>
            <a:endParaRPr lang="nl-NL"/>
          </a:p>
        </p:txBody>
      </p:sp>
    </p:spTree>
    <p:extLst>
      <p:ext uri="{BB962C8B-B14F-4D97-AF65-F5344CB8AC3E}">
        <p14:creationId xmlns:p14="http://schemas.microsoft.com/office/powerpoint/2010/main" val="3608263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13</a:t>
            </a:fld>
            <a:endParaRPr lang="nl-NL"/>
          </a:p>
        </p:txBody>
      </p:sp>
    </p:spTree>
    <p:extLst>
      <p:ext uri="{BB962C8B-B14F-4D97-AF65-F5344CB8AC3E}">
        <p14:creationId xmlns:p14="http://schemas.microsoft.com/office/powerpoint/2010/main" val="270566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14</a:t>
            </a:fld>
            <a:endParaRPr lang="nl-NL"/>
          </a:p>
        </p:txBody>
      </p:sp>
    </p:spTree>
    <p:extLst>
      <p:ext uri="{BB962C8B-B14F-4D97-AF65-F5344CB8AC3E}">
        <p14:creationId xmlns:p14="http://schemas.microsoft.com/office/powerpoint/2010/main" val="98826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15</a:t>
            </a:fld>
            <a:endParaRPr lang="nl-NL"/>
          </a:p>
        </p:txBody>
      </p:sp>
    </p:spTree>
    <p:extLst>
      <p:ext uri="{BB962C8B-B14F-4D97-AF65-F5344CB8AC3E}">
        <p14:creationId xmlns:p14="http://schemas.microsoft.com/office/powerpoint/2010/main" val="212284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16</a:t>
            </a:fld>
            <a:endParaRPr lang="nl-NL"/>
          </a:p>
        </p:txBody>
      </p:sp>
    </p:spTree>
    <p:extLst>
      <p:ext uri="{BB962C8B-B14F-4D97-AF65-F5344CB8AC3E}">
        <p14:creationId xmlns:p14="http://schemas.microsoft.com/office/powerpoint/2010/main" val="247575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17</a:t>
            </a:fld>
            <a:endParaRPr lang="nl-NL"/>
          </a:p>
        </p:txBody>
      </p:sp>
    </p:spTree>
    <p:extLst>
      <p:ext uri="{BB962C8B-B14F-4D97-AF65-F5344CB8AC3E}">
        <p14:creationId xmlns:p14="http://schemas.microsoft.com/office/powerpoint/2010/main" val="224966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p:txBody>
      </p:sp>
      <p:sp>
        <p:nvSpPr>
          <p:cNvPr id="4" name="Slide Number Placeholder 3"/>
          <p:cNvSpPr>
            <a:spLocks noGrp="1"/>
          </p:cNvSpPr>
          <p:nvPr>
            <p:ph type="sldNum" sz="quarter" idx="5"/>
          </p:nvPr>
        </p:nvSpPr>
        <p:spPr/>
        <p:txBody>
          <a:bodyPr/>
          <a:lstStyle/>
          <a:p>
            <a:fld id="{DB22ED32-B261-4B43-91D0-CA1BA9031B76}" type="slidenum">
              <a:rPr lang="nl-NL" smtClean="0"/>
              <a:t>18</a:t>
            </a:fld>
            <a:endParaRPr lang="nl-NL"/>
          </a:p>
        </p:txBody>
      </p:sp>
    </p:spTree>
    <p:extLst>
      <p:ext uri="{BB962C8B-B14F-4D97-AF65-F5344CB8AC3E}">
        <p14:creationId xmlns:p14="http://schemas.microsoft.com/office/powerpoint/2010/main" val="1696391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will transform this by looking at the supporting lines of the rays, particularly the half that doesnt have the ray itself. We will choose a circle that is big enough to contain all of the intersections between these half-lines, and then cut the lines into segments with this circle. We then replace these segments by pairs of segments, where each pair meets at a point on the circle, and has their other endpoint very close to the starting point of the ray, making it run near-parallel to the ray. This gives us 2n segments. We know that if we want to find a polyline of length 2n that each link must fully cover one segment. This means that the polyline can only bend at the common endpoint of the segments or on intersection points of the supporting lines of the segments that lie extremely close to intersection points of the rays. And so a polyline covering all the segments must correspond to a hamiltonian path on the rays.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19</a:t>
            </a:fld>
            <a:endParaRPr lang="nl-NL"/>
          </a:p>
        </p:txBody>
      </p:sp>
    </p:spTree>
    <p:extLst>
      <p:ext uri="{BB962C8B-B14F-4D97-AF65-F5344CB8AC3E}">
        <p14:creationId xmlns:p14="http://schemas.microsoft.com/office/powerpoint/2010/main" val="402867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Lets start by introducing myself, my name is Mees, I am a PhD student at UU, I am a computational geometer working on problems involving GPS trajectories, in particular on how they can be preprocessed. Which generally is quite unrelated to graph drawing. Which raises the question of..</a:t>
            </a:r>
          </a:p>
        </p:txBody>
      </p:sp>
      <p:sp>
        <p:nvSpPr>
          <p:cNvPr id="4" name="Slide Number Placeholder 3"/>
          <p:cNvSpPr>
            <a:spLocks noGrp="1"/>
          </p:cNvSpPr>
          <p:nvPr>
            <p:ph type="sldNum" sz="quarter" idx="5"/>
          </p:nvPr>
        </p:nvSpPr>
        <p:spPr/>
        <p:txBody>
          <a:bodyPr/>
          <a:lstStyle/>
          <a:p>
            <a:fld id="{DB22ED32-B261-4B43-91D0-CA1BA9031B76}" type="slidenum">
              <a:rPr lang="nl-NL" smtClean="0"/>
              <a:t>2</a:t>
            </a:fld>
            <a:endParaRPr lang="nl-NL"/>
          </a:p>
        </p:txBody>
      </p:sp>
    </p:spTree>
    <p:extLst>
      <p:ext uri="{BB962C8B-B14F-4D97-AF65-F5344CB8AC3E}">
        <p14:creationId xmlns:p14="http://schemas.microsoft.com/office/powerpoint/2010/main" val="296960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There are some problems with this sketch. The segments are not connected, we must still show NP-hardness for HP on ray graphs, and there is a problem that recognizing a ray graph is hard for the ETR, which implies there must be some ray graphs that cannot be represented as a set of rays without requiring exponential bit complexity. We will resolve all of these problems by considering a different class of graphs…</a:t>
            </a:r>
          </a:p>
        </p:txBody>
      </p:sp>
      <p:sp>
        <p:nvSpPr>
          <p:cNvPr id="4" name="Slide Number Placeholder 3"/>
          <p:cNvSpPr>
            <a:spLocks noGrp="1"/>
          </p:cNvSpPr>
          <p:nvPr>
            <p:ph type="sldNum" sz="quarter" idx="5"/>
          </p:nvPr>
        </p:nvSpPr>
        <p:spPr/>
        <p:txBody>
          <a:bodyPr/>
          <a:lstStyle/>
          <a:p>
            <a:fld id="{DB22ED32-B261-4B43-91D0-CA1BA9031B76}" type="slidenum">
              <a:rPr lang="nl-NL" smtClean="0"/>
              <a:t>20</a:t>
            </a:fld>
            <a:endParaRPr lang="nl-NL"/>
          </a:p>
        </p:txBody>
      </p:sp>
    </p:spTree>
    <p:extLst>
      <p:ext uri="{BB962C8B-B14F-4D97-AF65-F5344CB8AC3E}">
        <p14:creationId xmlns:p14="http://schemas.microsoft.com/office/powerpoint/2010/main" val="141797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Circle chord graphs, where we can represent the graph with one chord on a circle for every vertex and an intersection for each edge. There is a proof available for HP on these graphs. And we will now show how each circle chord graph can be represented as a set of intersecting rays with polynomial bit complexity.</a:t>
            </a:r>
          </a:p>
        </p:txBody>
      </p:sp>
      <p:sp>
        <p:nvSpPr>
          <p:cNvPr id="4" name="Slide Number Placeholder 3"/>
          <p:cNvSpPr>
            <a:spLocks noGrp="1"/>
          </p:cNvSpPr>
          <p:nvPr>
            <p:ph type="sldNum" sz="quarter" idx="5"/>
          </p:nvPr>
        </p:nvSpPr>
        <p:spPr/>
        <p:txBody>
          <a:bodyPr/>
          <a:lstStyle/>
          <a:p>
            <a:fld id="{DB22ED32-B261-4B43-91D0-CA1BA9031B76}" type="slidenum">
              <a:rPr lang="nl-NL" smtClean="0"/>
              <a:t>21</a:t>
            </a:fld>
            <a:endParaRPr lang="nl-NL"/>
          </a:p>
        </p:txBody>
      </p:sp>
    </p:spTree>
    <p:extLst>
      <p:ext uri="{BB962C8B-B14F-4D97-AF65-F5344CB8AC3E}">
        <p14:creationId xmlns:p14="http://schemas.microsoft.com/office/powerpoint/2010/main" val="156205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To do this, we need to construct a set of points we will be using for our rays, which lie on a rapidly increasing function. We use the factorial function for this. (very roughly sketched here as otherwise barely any points fit on the slide. We will construct rays that each start at one of these points and will intersect the curve at another point. Because the function grows so rapidly, we now know that no two rays will intersect below the curve…</a:t>
            </a:r>
          </a:p>
        </p:txBody>
      </p:sp>
      <p:sp>
        <p:nvSpPr>
          <p:cNvPr id="4" name="Slide Number Placeholder 3"/>
          <p:cNvSpPr>
            <a:spLocks noGrp="1"/>
          </p:cNvSpPr>
          <p:nvPr>
            <p:ph type="sldNum" sz="quarter" idx="5"/>
          </p:nvPr>
        </p:nvSpPr>
        <p:spPr/>
        <p:txBody>
          <a:bodyPr/>
          <a:lstStyle/>
          <a:p>
            <a:fld id="{DB22ED32-B261-4B43-91D0-CA1BA9031B76}" type="slidenum">
              <a:rPr lang="nl-NL" smtClean="0"/>
              <a:t>22</a:t>
            </a:fld>
            <a:endParaRPr lang="nl-NL"/>
          </a:p>
        </p:txBody>
      </p:sp>
    </p:spTree>
    <p:extLst>
      <p:ext uri="{BB962C8B-B14F-4D97-AF65-F5344CB8AC3E}">
        <p14:creationId xmlns:p14="http://schemas.microsoft.com/office/powerpoint/2010/main" val="3501012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Now that we know the rays won’t intersect below the curve, we can unroll a circle graph, by picking one chord endpoint to be the starting point and then going over the chord endpoints on the circle in order. For each new endpoint we find we assign one point on the curve. If a chord gets a second point assigned we construct the ray. In the end we will have rays with the same intersections as the chords. It is like taking some scissors and cutting the circle open, and then pulling the circle ends apart so it becomes a curve going upwards instead. So we have transformed the circle chord graph to a downwards ray graph. </a:t>
            </a:r>
          </a:p>
        </p:txBody>
      </p:sp>
      <p:sp>
        <p:nvSpPr>
          <p:cNvPr id="4" name="Slide Number Placeholder 3"/>
          <p:cNvSpPr>
            <a:spLocks noGrp="1"/>
          </p:cNvSpPr>
          <p:nvPr>
            <p:ph type="sldNum" sz="quarter" idx="5"/>
          </p:nvPr>
        </p:nvSpPr>
        <p:spPr/>
        <p:txBody>
          <a:bodyPr/>
          <a:lstStyle/>
          <a:p>
            <a:fld id="{DB22ED32-B261-4B43-91D0-CA1BA9031B76}" type="slidenum">
              <a:rPr lang="nl-NL" smtClean="0"/>
              <a:t>23</a:t>
            </a:fld>
            <a:endParaRPr lang="nl-NL"/>
          </a:p>
        </p:txBody>
      </p:sp>
    </p:spTree>
    <p:extLst>
      <p:ext uri="{BB962C8B-B14F-4D97-AF65-F5344CB8AC3E}">
        <p14:creationId xmlns:p14="http://schemas.microsoft.com/office/powerpoint/2010/main" val="106638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24</a:t>
            </a:fld>
            <a:endParaRPr lang="nl-NL"/>
          </a:p>
        </p:txBody>
      </p:sp>
    </p:spTree>
    <p:extLst>
      <p:ext uri="{BB962C8B-B14F-4D97-AF65-F5344CB8AC3E}">
        <p14:creationId xmlns:p14="http://schemas.microsoft.com/office/powerpoint/2010/main" val="27158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25</a:t>
            </a:fld>
            <a:endParaRPr lang="nl-NL"/>
          </a:p>
        </p:txBody>
      </p:sp>
    </p:spTree>
    <p:extLst>
      <p:ext uri="{BB962C8B-B14F-4D97-AF65-F5344CB8AC3E}">
        <p14:creationId xmlns:p14="http://schemas.microsoft.com/office/powerpoint/2010/main" val="1976854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26</a:t>
            </a:fld>
            <a:endParaRPr lang="nl-NL"/>
          </a:p>
        </p:txBody>
      </p:sp>
    </p:spTree>
    <p:extLst>
      <p:ext uri="{BB962C8B-B14F-4D97-AF65-F5344CB8AC3E}">
        <p14:creationId xmlns:p14="http://schemas.microsoft.com/office/powerpoint/2010/main" val="920661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Which means that we can conclude that we have shown NP-hardness of Global Curve Simplification when using the Hausdorff distance directed from original to simplification. In the process, we have shown that each circle chord graph is a ray graph that can be represented using polynomial bit complexity. The proof here uses delta equals zero for the curve simplification, but in the paper we also extend this to a non-zero delta.</a:t>
            </a:r>
          </a:p>
          <a:p>
            <a:r>
              <a:rPr lang="nl-NL" dirty="0"/>
              <a:t>Thank you for your attention. </a:t>
            </a:r>
          </a:p>
        </p:txBody>
      </p:sp>
      <p:sp>
        <p:nvSpPr>
          <p:cNvPr id="4" name="Slide Number Placeholder 3"/>
          <p:cNvSpPr>
            <a:spLocks noGrp="1"/>
          </p:cNvSpPr>
          <p:nvPr>
            <p:ph type="sldNum" sz="quarter" idx="5"/>
          </p:nvPr>
        </p:nvSpPr>
        <p:spPr/>
        <p:txBody>
          <a:bodyPr/>
          <a:lstStyle/>
          <a:p>
            <a:fld id="{DB22ED32-B261-4B43-91D0-CA1BA9031B76}" type="slidenum">
              <a:rPr lang="nl-NL" smtClean="0"/>
              <a:t>27</a:t>
            </a:fld>
            <a:endParaRPr lang="nl-NL"/>
          </a:p>
        </p:txBody>
      </p:sp>
    </p:spTree>
    <p:extLst>
      <p:ext uri="{BB962C8B-B14F-4D97-AF65-F5344CB8AC3E}">
        <p14:creationId xmlns:p14="http://schemas.microsoft.com/office/powerpoint/2010/main" val="2446405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can see this by case distinction. If we consider two rays, there are three cases depending on if the second ray starts and ends before the point where the first ray intersects the curve. If the second ray starts above the first curves intersection point, it will also have higher slope and thus not intersect it. If the ray starts before the intersection point but ends after it, the rays will intersect above the curve.  If the second ray has both of its points below the upper intersection point of the first ray, the first ray will have a higher slope, and thus they wont intersect below the curve. Note that for the first two cases any function with an accelelerating rate of growth, but for the third case for the first ray to have higher slope the function we use to generate points has to grow at least as fast as the factorial function…</a:t>
            </a:r>
          </a:p>
        </p:txBody>
      </p:sp>
      <p:sp>
        <p:nvSpPr>
          <p:cNvPr id="4" name="Slide Number Placeholder 3"/>
          <p:cNvSpPr>
            <a:spLocks noGrp="1"/>
          </p:cNvSpPr>
          <p:nvPr>
            <p:ph type="sldNum" sz="quarter" idx="5"/>
          </p:nvPr>
        </p:nvSpPr>
        <p:spPr/>
        <p:txBody>
          <a:bodyPr/>
          <a:lstStyle/>
          <a:p>
            <a:fld id="{DB22ED32-B261-4B43-91D0-CA1BA9031B76}" type="slidenum">
              <a:rPr lang="nl-NL" smtClean="0"/>
              <a:t>28</a:t>
            </a:fld>
            <a:endParaRPr lang="nl-NL"/>
          </a:p>
        </p:txBody>
      </p:sp>
    </p:spTree>
    <p:extLst>
      <p:ext uri="{BB962C8B-B14F-4D97-AF65-F5344CB8AC3E}">
        <p14:creationId xmlns:p14="http://schemas.microsoft.com/office/powerpoint/2010/main" val="1800564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p:txBody>
      </p:sp>
      <p:sp>
        <p:nvSpPr>
          <p:cNvPr id="4" name="Slide Number Placeholder 3"/>
          <p:cNvSpPr>
            <a:spLocks noGrp="1"/>
          </p:cNvSpPr>
          <p:nvPr>
            <p:ph type="sldNum" sz="quarter" idx="5"/>
          </p:nvPr>
        </p:nvSpPr>
        <p:spPr/>
        <p:txBody>
          <a:bodyPr/>
          <a:lstStyle/>
          <a:p>
            <a:fld id="{DB22ED32-B261-4B43-91D0-CA1BA9031B76}" type="slidenum">
              <a:rPr lang="nl-NL" smtClean="0"/>
              <a:t>29</a:t>
            </a:fld>
            <a:endParaRPr lang="nl-NL"/>
          </a:p>
        </p:txBody>
      </p:sp>
    </p:spTree>
    <p:extLst>
      <p:ext uri="{BB962C8B-B14F-4D97-AF65-F5344CB8AC3E}">
        <p14:creationId xmlns:p14="http://schemas.microsoft.com/office/powerpoint/2010/main" val="357532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…why I am at this conference. The reason is twofold. Firstly, Tuebingen is a lovely city to visit, and after more than a year of lockdown it is nice to get out of the house. But more importantly, while solving a trajectory problem we incidentally ended up proving something that is revelvant for the GD community: a relation between graph classes. Specifically we show circle chord graphs are a subset of downward ray graphs. </a:t>
            </a:r>
          </a:p>
        </p:txBody>
      </p:sp>
      <p:sp>
        <p:nvSpPr>
          <p:cNvPr id="4" name="Slide Number Placeholder 3"/>
          <p:cNvSpPr>
            <a:spLocks noGrp="1"/>
          </p:cNvSpPr>
          <p:nvPr>
            <p:ph type="sldNum" sz="quarter" idx="5"/>
          </p:nvPr>
        </p:nvSpPr>
        <p:spPr/>
        <p:txBody>
          <a:bodyPr/>
          <a:lstStyle/>
          <a:p>
            <a:fld id="{DB22ED32-B261-4B43-91D0-CA1BA9031B76}" type="slidenum">
              <a:rPr lang="nl-NL" smtClean="0"/>
              <a:t>3</a:t>
            </a:fld>
            <a:endParaRPr lang="nl-NL"/>
          </a:p>
        </p:txBody>
      </p:sp>
    </p:spTree>
    <p:extLst>
      <p:ext uri="{BB962C8B-B14F-4D97-AF65-F5344CB8AC3E}">
        <p14:creationId xmlns:p14="http://schemas.microsoft.com/office/powerpoint/2010/main" val="2322861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30</a:t>
            </a:fld>
            <a:endParaRPr lang="nl-NL"/>
          </a:p>
        </p:txBody>
      </p:sp>
    </p:spTree>
    <p:extLst>
      <p:ext uri="{BB962C8B-B14F-4D97-AF65-F5344CB8AC3E}">
        <p14:creationId xmlns:p14="http://schemas.microsoft.com/office/powerpoint/2010/main" val="3047229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31</a:t>
            </a:fld>
            <a:endParaRPr lang="nl-NL"/>
          </a:p>
        </p:txBody>
      </p:sp>
    </p:spTree>
    <p:extLst>
      <p:ext uri="{BB962C8B-B14F-4D97-AF65-F5344CB8AC3E}">
        <p14:creationId xmlns:p14="http://schemas.microsoft.com/office/powerpoint/2010/main" val="3033510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32</a:t>
            </a:fld>
            <a:endParaRPr lang="nl-NL"/>
          </a:p>
        </p:txBody>
      </p:sp>
    </p:spTree>
    <p:extLst>
      <p:ext uri="{BB962C8B-B14F-4D97-AF65-F5344CB8AC3E}">
        <p14:creationId xmlns:p14="http://schemas.microsoft.com/office/powerpoint/2010/main" val="423260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33</a:t>
            </a:fld>
            <a:endParaRPr lang="nl-NL"/>
          </a:p>
        </p:txBody>
      </p:sp>
    </p:spTree>
    <p:extLst>
      <p:ext uri="{BB962C8B-B14F-4D97-AF65-F5344CB8AC3E}">
        <p14:creationId xmlns:p14="http://schemas.microsoft.com/office/powerpoint/2010/main" val="2868241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34</a:t>
            </a:fld>
            <a:endParaRPr lang="nl-NL"/>
          </a:p>
        </p:txBody>
      </p:sp>
    </p:spTree>
    <p:extLst>
      <p:ext uri="{BB962C8B-B14F-4D97-AF65-F5344CB8AC3E}">
        <p14:creationId xmlns:p14="http://schemas.microsoft.com/office/powerpoint/2010/main" val="2931571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35</a:t>
            </a:fld>
            <a:endParaRPr lang="nl-NL"/>
          </a:p>
        </p:txBody>
      </p:sp>
    </p:spTree>
    <p:extLst>
      <p:ext uri="{BB962C8B-B14F-4D97-AF65-F5344CB8AC3E}">
        <p14:creationId xmlns:p14="http://schemas.microsoft.com/office/powerpoint/2010/main" val="1452130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36</a:t>
            </a:fld>
            <a:endParaRPr lang="nl-NL"/>
          </a:p>
        </p:txBody>
      </p:sp>
    </p:spTree>
    <p:extLst>
      <p:ext uri="{BB962C8B-B14F-4D97-AF65-F5344CB8AC3E}">
        <p14:creationId xmlns:p14="http://schemas.microsoft.com/office/powerpoint/2010/main" val="631076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From a set of constructed rays like these, we can now construct segments again. Instead of a circle we now use a line that lies below all intersections between ray supporting lines (there arent any here because otherwise the line wouldn’t fit on the slide.) We create segments for each ray, but now additionaly we add three more segments, so that all of the segments together have a connected union. We now have 2n+3 segments total. A polyline of 2n+3 links covering all segments must start by covering the three additional segments, and can then  only bend at the shared endpoints of segments, or at intersection points of supporting lines of segments, that lie extremely close to intersection points of the rays. And so a polyline covering all of the segments must correspond to a hamiltonian path on the rays and thus the original chords. This finally concludes are chain of proofs…</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37</a:t>
            </a:fld>
            <a:endParaRPr lang="nl-NL"/>
          </a:p>
        </p:txBody>
      </p:sp>
    </p:spTree>
    <p:extLst>
      <p:ext uri="{BB962C8B-B14F-4D97-AF65-F5344CB8AC3E}">
        <p14:creationId xmlns:p14="http://schemas.microsoft.com/office/powerpoint/2010/main" val="230958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problem we were studying is curve simplification. In this problem, we have a polygonal curve, and the question is if there exists a different polygonal curve with fewer vertices that still resembles the original</a:t>
            </a:r>
          </a:p>
        </p:txBody>
      </p:sp>
      <p:sp>
        <p:nvSpPr>
          <p:cNvPr id="4" name="Slide Number Placeholder 3"/>
          <p:cNvSpPr>
            <a:spLocks noGrp="1"/>
          </p:cNvSpPr>
          <p:nvPr>
            <p:ph type="sldNum" sz="quarter" idx="5"/>
          </p:nvPr>
        </p:nvSpPr>
        <p:spPr/>
        <p:txBody>
          <a:bodyPr/>
          <a:lstStyle/>
          <a:p>
            <a:fld id="{DB22ED32-B261-4B43-91D0-CA1BA9031B76}" type="slidenum">
              <a:rPr lang="nl-NL" smtClean="0"/>
              <a:t>4</a:t>
            </a:fld>
            <a:endParaRPr lang="nl-NL"/>
          </a:p>
        </p:txBody>
      </p:sp>
    </p:spTree>
    <p:extLst>
      <p:ext uri="{BB962C8B-B14F-4D97-AF65-F5344CB8AC3E}">
        <p14:creationId xmlns:p14="http://schemas.microsoft.com/office/powerpoint/2010/main" val="20304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So formally, we are given a curve P of n links, and want to know if there exists a curve P’ that has at most k links where the distance between the curves is bound by a constant delta. If you are familiar with this problem you may know variants where the simplifications vertices are a subset of the original, but here the vertices for the simplification may be placed anywhere. There are then still more variants of this problem depending on how we measure the distance between the curves.  In this specific case, we are looking at proving NP-hardness for when we measure distance as the directed hausdorf distance in the direction of original to simplification</a:t>
            </a:r>
          </a:p>
        </p:txBody>
      </p:sp>
      <p:sp>
        <p:nvSpPr>
          <p:cNvPr id="4" name="Slide Number Placeholder 3"/>
          <p:cNvSpPr>
            <a:spLocks noGrp="1"/>
          </p:cNvSpPr>
          <p:nvPr>
            <p:ph type="sldNum" sz="quarter" idx="5"/>
          </p:nvPr>
        </p:nvSpPr>
        <p:spPr/>
        <p:txBody>
          <a:bodyPr/>
          <a:lstStyle/>
          <a:p>
            <a:fld id="{DB22ED32-B261-4B43-91D0-CA1BA9031B76}" type="slidenum">
              <a:rPr lang="nl-NL" smtClean="0"/>
              <a:t>5</a:t>
            </a:fld>
            <a:endParaRPr lang="nl-NL"/>
          </a:p>
        </p:txBody>
      </p:sp>
    </p:spTree>
    <p:extLst>
      <p:ext uri="{BB962C8B-B14F-4D97-AF65-F5344CB8AC3E}">
        <p14:creationId xmlns:p14="http://schemas.microsoft.com/office/powerpoint/2010/main" val="247558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What this measure means is that if we have a curve and a simplification, the curve distance is the distance between the point on the original curve furthest from the simplification, to the closest point on the simplification.</a:t>
            </a:r>
          </a:p>
          <a:p>
            <a:r>
              <a:rPr lang="nl-NL" dirty="0"/>
              <a:t>This means that if the original curve is fully covered by the simplification, the distance is 0.</a:t>
            </a:r>
          </a:p>
        </p:txBody>
      </p:sp>
      <p:sp>
        <p:nvSpPr>
          <p:cNvPr id="4" name="Slide Number Placeholder 3"/>
          <p:cNvSpPr>
            <a:spLocks noGrp="1"/>
          </p:cNvSpPr>
          <p:nvPr>
            <p:ph type="sldNum" sz="quarter" idx="5"/>
          </p:nvPr>
        </p:nvSpPr>
        <p:spPr/>
        <p:txBody>
          <a:bodyPr/>
          <a:lstStyle/>
          <a:p>
            <a:fld id="{DB22ED32-B261-4B43-91D0-CA1BA9031B76}" type="slidenum">
              <a:rPr lang="nl-NL" smtClean="0"/>
              <a:t>6</a:t>
            </a:fld>
            <a:endParaRPr lang="nl-NL"/>
          </a:p>
        </p:txBody>
      </p:sp>
    </p:spTree>
    <p:extLst>
      <p:ext uri="{BB962C8B-B14F-4D97-AF65-F5344CB8AC3E}">
        <p14:creationId xmlns:p14="http://schemas.microsoft.com/office/powerpoint/2010/main" val="160092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To prove NP-hardness we reduced from this problem: connected segment polyline cover. Here, we are given a set of line segments whose union is connected, and the question is if there exists a polyline of at most k links such that all segments are fully covered. The reduction works because we can turn the set of segments into a polyline with an identical union by picking a starting point and than traversing and double-backing over the segments. If we set delta to 0, a simplification must fully cover all segments of the polyline, so we know if we can find a simplification of k links, it is a polyline of k links that covers the original segments.</a:t>
            </a:r>
          </a:p>
          <a:p>
            <a:r>
              <a:rPr lang="nl-NL" dirty="0"/>
              <a:t>We are not done yet, because now we need to prove that connected segment polyine cover itself is actually NP-hard.</a:t>
            </a:r>
          </a:p>
        </p:txBody>
      </p:sp>
      <p:sp>
        <p:nvSpPr>
          <p:cNvPr id="4" name="Slide Number Placeholder 3"/>
          <p:cNvSpPr>
            <a:spLocks noGrp="1"/>
          </p:cNvSpPr>
          <p:nvPr>
            <p:ph type="sldNum" sz="quarter" idx="5"/>
          </p:nvPr>
        </p:nvSpPr>
        <p:spPr/>
        <p:txBody>
          <a:bodyPr/>
          <a:lstStyle/>
          <a:p>
            <a:fld id="{DB22ED32-B261-4B43-91D0-CA1BA9031B76}" type="slidenum">
              <a:rPr lang="nl-NL" smtClean="0"/>
              <a:t>7</a:t>
            </a:fld>
            <a:endParaRPr lang="nl-NL"/>
          </a:p>
        </p:txBody>
      </p:sp>
    </p:spTree>
    <p:extLst>
      <p:ext uri="{BB962C8B-B14F-4D97-AF65-F5344CB8AC3E}">
        <p14:creationId xmlns:p14="http://schemas.microsoft.com/office/powerpoint/2010/main" val="44400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To prove NP-hardness we reduced from this problem: connected segment polyline cover. Here, we are given a set of line segments whose union is connected, and the question is if there exists a polyline of at most k links such that all segments are fully covered. The reduction works because we can turn the set of segments into a polyline with an identical union by picking a starting point and than traversing and double-backing over the segments. If we set delta to 0, a simplification must fully cover all segments of the polyline, so we know if we can find a simplification of k links, it is a polyline of k links that covers the original segments.</a:t>
            </a:r>
          </a:p>
          <a:p>
            <a:r>
              <a:rPr lang="nl-NL" dirty="0"/>
              <a:t>We are not done yet, because now we need to prove that connected segment polyine cover itself is actually NP-hard.</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8</a:t>
            </a:fld>
            <a:endParaRPr lang="nl-NL"/>
          </a:p>
        </p:txBody>
      </p:sp>
    </p:spTree>
    <p:extLst>
      <p:ext uri="{BB962C8B-B14F-4D97-AF65-F5344CB8AC3E}">
        <p14:creationId xmlns:p14="http://schemas.microsoft.com/office/powerpoint/2010/main" val="218079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To prove NP-hardness we reduced from this problem: connected segment polyline cover. Here, we are given a set of line segments whose union is connected, and the question is if there exists a polyline of at most k links such that all segments are fully covered. The reduction works because we can turn the set of segments into a polyline with an identical union by picking a starting point and than traversing and double-backing over the segments. If we set delta to 0, a simplification must fully cover all segments of the polyline, so we know if we can find a simplification of k links, it is a polyline of k links that covers the original segments.</a:t>
            </a:r>
          </a:p>
          <a:p>
            <a:r>
              <a:rPr lang="nl-NL" dirty="0"/>
              <a:t>We are not done yet, because now we need to prove that connected segment polyine cover itself is actually NP-hard.</a:t>
            </a:r>
          </a:p>
          <a:p>
            <a:endParaRPr lang="nl-NL" dirty="0"/>
          </a:p>
        </p:txBody>
      </p:sp>
      <p:sp>
        <p:nvSpPr>
          <p:cNvPr id="4" name="Slide Number Placeholder 3"/>
          <p:cNvSpPr>
            <a:spLocks noGrp="1"/>
          </p:cNvSpPr>
          <p:nvPr>
            <p:ph type="sldNum" sz="quarter" idx="5"/>
          </p:nvPr>
        </p:nvSpPr>
        <p:spPr/>
        <p:txBody>
          <a:bodyPr/>
          <a:lstStyle/>
          <a:p>
            <a:fld id="{DB22ED32-B261-4B43-91D0-CA1BA9031B76}" type="slidenum">
              <a:rPr lang="nl-NL" smtClean="0"/>
              <a:t>9</a:t>
            </a:fld>
            <a:endParaRPr lang="nl-NL"/>
          </a:p>
        </p:txBody>
      </p:sp>
    </p:spTree>
    <p:extLst>
      <p:ext uri="{BB962C8B-B14F-4D97-AF65-F5344CB8AC3E}">
        <p14:creationId xmlns:p14="http://schemas.microsoft.com/office/powerpoint/2010/main" val="429156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BFF8-57F8-4575-9945-8C2E49C9A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BD99352F-BC79-4DB5-A01B-D41CFA6C4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9C8A3FED-5EF8-44D1-8F5A-056AB177C7BE}"/>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2B775646-B5C3-487A-9234-D19928755EB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D2C707F-C377-4EA6-826D-D91B2C6C39F5}"/>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299119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5CCD-AB7F-4D10-91C4-714840EED278}"/>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F8F7A21-EB24-4509-84FB-C3A0721CEC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3B8878B-164E-4165-ACD6-BC050CF63EE2}"/>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251DEDA0-2A64-4871-9E8F-0F07F72CB04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42D8353-7396-4323-A125-07F9C82C0598}"/>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316367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45838-E0CA-45BB-8B36-B10AAA8A5C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2989BC72-30B5-4A60-A140-319ED6815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9A0E2C-210E-4059-8360-6A7238D88B04}"/>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24BF5BED-D4DB-429C-B017-5E87454CF07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0746506-2997-4A73-88DF-8923562998FE}"/>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309862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C26B-665C-42B1-9AC3-FB5F9226B8A0}"/>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E0BEAC1-284C-4249-A536-57FD0EC40A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0F627F75-E721-4FF0-AF8F-1F2376367A2C}"/>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AA4DF299-9492-4458-A592-F746E4CAA19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4736480-C1E0-4BE1-8845-40C4A610116E}"/>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52477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AAEF-F7D2-4505-B3D8-C91E47FBE4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A79E93B1-46F4-4B78-AF0B-914576798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1B065-F8EB-4574-BC5C-562E4C399E13}"/>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01321514-36C2-40A6-9011-9F752CFEF75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8A37731-CD07-4C9E-B184-045071BB189A}"/>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892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6546-02A0-496F-AD01-A9C8ED9E5B2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0CBD5E7-E208-4A95-803E-A516B9012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20F2FBE7-0313-4D2B-90B3-FCC36674E1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6D4F1A9E-58C6-4FC7-98C3-52EB3F61B91B}"/>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6" name="Footer Placeholder 5">
            <a:extLst>
              <a:ext uri="{FF2B5EF4-FFF2-40B4-BE49-F238E27FC236}">
                <a16:creationId xmlns:a16="http://schemas.microsoft.com/office/drawing/2014/main" id="{A4C8B83B-1843-47BF-9CEF-AA0F8E62370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E8B3D28-DE43-4BF3-BA74-9C72871D330E}"/>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120923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78E2-FAED-4DEE-98D8-ACBC02D94762}"/>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1204E8B-0B6D-4411-8F07-939D3937D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52730-AD27-4EA7-868E-51282EC0C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341E4E59-3DC3-41E0-82B8-DC766A3BC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68812C-DC03-4267-B826-5B5B72635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9FFEEB3-9835-4D20-9608-28BB9043BC91}"/>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8" name="Footer Placeholder 7">
            <a:extLst>
              <a:ext uri="{FF2B5EF4-FFF2-40B4-BE49-F238E27FC236}">
                <a16:creationId xmlns:a16="http://schemas.microsoft.com/office/drawing/2014/main" id="{AE5EE45B-28F5-4FAA-969C-EE70B407C227}"/>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2ACAEB66-DD01-4F06-9F7C-CB2280EEBF18}"/>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57115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E2EE-72B7-4EE6-96AA-4D3633A44B2B}"/>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4C1C338-530C-4646-8B60-954B3CA324AC}"/>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4" name="Footer Placeholder 3">
            <a:extLst>
              <a:ext uri="{FF2B5EF4-FFF2-40B4-BE49-F238E27FC236}">
                <a16:creationId xmlns:a16="http://schemas.microsoft.com/office/drawing/2014/main" id="{B1E85B15-2519-4798-9B38-C142F087FF18}"/>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95C585D2-48FA-4D6E-A07C-88FD8B41057D}"/>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123944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B32C56-9DDC-41AC-B8DD-E673D1F42069}"/>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3" name="Footer Placeholder 2">
            <a:extLst>
              <a:ext uri="{FF2B5EF4-FFF2-40B4-BE49-F238E27FC236}">
                <a16:creationId xmlns:a16="http://schemas.microsoft.com/office/drawing/2014/main" id="{236C5611-1EB9-4389-9C53-40F8A9EF760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6F7B9DD3-A175-467D-9333-0D76A30B7BB0}"/>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97318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3414-C24D-4783-8D91-C41BE88C1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836E26DF-CFBA-4B48-B7F9-4F3D91EA1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925E4F4C-B685-4F42-BA46-AC25E943E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30AC0-188F-4AD0-83FD-F39D9F258EA1}"/>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6" name="Footer Placeholder 5">
            <a:extLst>
              <a:ext uri="{FF2B5EF4-FFF2-40B4-BE49-F238E27FC236}">
                <a16:creationId xmlns:a16="http://schemas.microsoft.com/office/drawing/2014/main" id="{C737CBAA-11B2-4CC8-A095-89FE9FBDAE9B}"/>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49839793-8027-4D12-BA63-0B387BF88BE4}"/>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119629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FD11-7086-4CB4-81FE-4A154E89F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D504AFE8-F3FE-41D5-9247-399AAF9C8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DAA59E5-E838-4685-BA5B-927FFE797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34F2BF-77D8-457E-A898-517F1FB76197}"/>
              </a:ext>
            </a:extLst>
          </p:cNvPr>
          <p:cNvSpPr>
            <a:spLocks noGrp="1"/>
          </p:cNvSpPr>
          <p:nvPr>
            <p:ph type="dt" sz="half" idx="10"/>
          </p:nvPr>
        </p:nvSpPr>
        <p:spPr/>
        <p:txBody>
          <a:bodyPr/>
          <a:lstStyle/>
          <a:p>
            <a:fld id="{2C1DBEFF-23B1-4576-9954-B31CAA5666BE}" type="datetimeFigureOut">
              <a:rPr lang="nl-NL" smtClean="0"/>
              <a:t>13-9-2021</a:t>
            </a:fld>
            <a:endParaRPr lang="nl-NL"/>
          </a:p>
        </p:txBody>
      </p:sp>
      <p:sp>
        <p:nvSpPr>
          <p:cNvPr id="6" name="Footer Placeholder 5">
            <a:extLst>
              <a:ext uri="{FF2B5EF4-FFF2-40B4-BE49-F238E27FC236}">
                <a16:creationId xmlns:a16="http://schemas.microsoft.com/office/drawing/2014/main" id="{4FFAF839-E95B-4012-8A74-8CC88861B1E1}"/>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CD348870-DB17-44AE-BDA9-1B8C15769E61}"/>
              </a:ext>
            </a:extLst>
          </p:cNvPr>
          <p:cNvSpPr>
            <a:spLocks noGrp="1"/>
          </p:cNvSpPr>
          <p:nvPr>
            <p:ph type="sldNum" sz="quarter" idx="12"/>
          </p:nvPr>
        </p:nvSpPr>
        <p:spPr/>
        <p:txBody>
          <a:bodyPr/>
          <a:lstStyle/>
          <a:p>
            <a:fld id="{7189CDC4-B943-4AA0-B4A0-C43FB918FD99}" type="slidenum">
              <a:rPr lang="nl-NL" smtClean="0"/>
              <a:t>‹#›</a:t>
            </a:fld>
            <a:endParaRPr lang="nl-NL"/>
          </a:p>
        </p:txBody>
      </p:sp>
    </p:spTree>
    <p:extLst>
      <p:ext uri="{BB962C8B-B14F-4D97-AF65-F5344CB8AC3E}">
        <p14:creationId xmlns:p14="http://schemas.microsoft.com/office/powerpoint/2010/main" val="394765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55FFF-3964-443E-B66F-0B4CF6C9E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99B9104-18D3-4387-83C3-46DD0E286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045A95E-44ED-4D97-8BEF-652C4404B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DBEFF-23B1-4576-9954-B31CAA5666BE}" type="datetimeFigureOut">
              <a:rPr lang="nl-NL" smtClean="0"/>
              <a:t>13-9-2021</a:t>
            </a:fld>
            <a:endParaRPr lang="nl-NL"/>
          </a:p>
        </p:txBody>
      </p:sp>
      <p:sp>
        <p:nvSpPr>
          <p:cNvPr id="5" name="Footer Placeholder 4">
            <a:extLst>
              <a:ext uri="{FF2B5EF4-FFF2-40B4-BE49-F238E27FC236}">
                <a16:creationId xmlns:a16="http://schemas.microsoft.com/office/drawing/2014/main" id="{39D8D6A5-3C0B-4F75-8DE7-DE679991D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E9FE8255-1BA5-4DAD-9FA4-8A2EDCB88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9CDC4-B943-4AA0-B4A0-C43FB918FD99}" type="slidenum">
              <a:rPr lang="nl-NL" smtClean="0"/>
              <a:t>‹#›</a:t>
            </a:fld>
            <a:endParaRPr lang="nl-NL"/>
          </a:p>
        </p:txBody>
      </p:sp>
    </p:spTree>
    <p:extLst>
      <p:ext uri="{BB962C8B-B14F-4D97-AF65-F5344CB8AC3E}">
        <p14:creationId xmlns:p14="http://schemas.microsoft.com/office/powerpoint/2010/main" val="220115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1E66C851-BEC0-4BDD-80C2-38D0B54A5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14" y="5349875"/>
            <a:ext cx="4538904" cy="1791318"/>
          </a:xfrm>
          <a:prstGeom prst="rect">
            <a:avLst/>
          </a:prstGeom>
        </p:spPr>
      </p:pic>
      <p:sp>
        <p:nvSpPr>
          <p:cNvPr id="2" name="Title 1">
            <a:extLst>
              <a:ext uri="{FF2B5EF4-FFF2-40B4-BE49-F238E27FC236}">
                <a16:creationId xmlns:a16="http://schemas.microsoft.com/office/drawing/2014/main" id="{87EF12A8-5D19-49F7-AC79-8D726271C810}"/>
              </a:ext>
            </a:extLst>
          </p:cNvPr>
          <p:cNvSpPr>
            <a:spLocks noGrp="1"/>
          </p:cNvSpPr>
          <p:nvPr>
            <p:ph type="ctrTitle"/>
          </p:nvPr>
        </p:nvSpPr>
        <p:spPr/>
        <p:txBody>
          <a:bodyPr>
            <a:normAutofit fontScale="90000"/>
          </a:bodyPr>
          <a:lstStyle/>
          <a:p>
            <a:r>
              <a:rPr lang="nl-NL" dirty="0"/>
              <a:t>Embedding Ray Intersection Graphs and Global Curve Simplification</a:t>
            </a:r>
          </a:p>
        </p:txBody>
      </p:sp>
      <p:sp>
        <p:nvSpPr>
          <p:cNvPr id="3" name="Subtitle 2">
            <a:extLst>
              <a:ext uri="{FF2B5EF4-FFF2-40B4-BE49-F238E27FC236}">
                <a16:creationId xmlns:a16="http://schemas.microsoft.com/office/drawing/2014/main" id="{C38B4976-F384-430A-929C-ECE1729E3226}"/>
              </a:ext>
            </a:extLst>
          </p:cNvPr>
          <p:cNvSpPr>
            <a:spLocks noGrp="1"/>
          </p:cNvSpPr>
          <p:nvPr>
            <p:ph type="subTitle" idx="1"/>
          </p:nvPr>
        </p:nvSpPr>
        <p:spPr/>
        <p:txBody>
          <a:bodyPr/>
          <a:lstStyle/>
          <a:p>
            <a:r>
              <a:rPr lang="nl-NL" dirty="0"/>
              <a:t>Mees van de Kerkhof, Irina Kostitsyna, Maarten Löffler</a:t>
            </a:r>
          </a:p>
        </p:txBody>
      </p:sp>
      <p:pic>
        <p:nvPicPr>
          <p:cNvPr id="4" name="Picture 3" descr="A close up of a sign&#10;&#10;Description automatically generated">
            <a:extLst>
              <a:ext uri="{FF2B5EF4-FFF2-40B4-BE49-F238E27FC236}">
                <a16:creationId xmlns:a16="http://schemas.microsoft.com/office/drawing/2014/main" id="{43C2591A-EC2A-456B-91F4-A6367F05E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011" y="5804963"/>
            <a:ext cx="4034723" cy="866775"/>
          </a:xfrm>
          <a:prstGeom prst="rect">
            <a:avLst/>
          </a:prstGeom>
        </p:spPr>
      </p:pic>
    </p:spTree>
    <p:extLst>
      <p:ext uri="{BB962C8B-B14F-4D97-AF65-F5344CB8AC3E}">
        <p14:creationId xmlns:p14="http://schemas.microsoft.com/office/powerpoint/2010/main" val="50194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Hamiltonian Path on Ray Graphs</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17863"/>
            <a:ext cx="1798638" cy="19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1031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Hamiltonian Path on Ray Graphs</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17863"/>
            <a:ext cx="1798638" cy="1908967"/>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5" cy="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a:extLst>
              <a:ext uri="{FF2B5EF4-FFF2-40B4-BE49-F238E27FC236}">
                <a16:creationId xmlns:a16="http://schemas.microsoft.com/office/drawing/2014/main" id="{96B0906A-7D94-4147-8073-D8B2D8AF90A1}"/>
              </a:ext>
            </a:extLst>
          </p:cNvPr>
          <p:cNvCxnSpPr>
            <a:cxnSpLocks/>
          </p:cNvCxnSpPr>
          <p:nvPr/>
        </p:nvCxnSpPr>
        <p:spPr>
          <a:xfrm flipV="1">
            <a:off x="5880100" y="4445000"/>
            <a:ext cx="203200" cy="7143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1C8C41-2236-4DF5-B7F5-FCB42D72A27F}"/>
              </a:ext>
            </a:extLst>
          </p:cNvPr>
          <p:cNvCxnSpPr>
            <a:cxnSpLocks/>
          </p:cNvCxnSpPr>
          <p:nvPr/>
        </p:nvCxnSpPr>
        <p:spPr>
          <a:xfrm flipV="1">
            <a:off x="5313362" y="4445000"/>
            <a:ext cx="782638" cy="2540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D9A749-98DA-4CF6-BC14-5A80EC0EE509}"/>
              </a:ext>
            </a:extLst>
          </p:cNvPr>
          <p:cNvCxnSpPr>
            <a:cxnSpLocks/>
          </p:cNvCxnSpPr>
          <p:nvPr/>
        </p:nvCxnSpPr>
        <p:spPr>
          <a:xfrm flipV="1">
            <a:off x="5308600" y="4064000"/>
            <a:ext cx="571500" cy="6350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93A423-75A4-484A-8DC6-88C024F3EB2B}"/>
              </a:ext>
            </a:extLst>
          </p:cNvPr>
          <p:cNvCxnSpPr>
            <a:cxnSpLocks/>
          </p:cNvCxnSpPr>
          <p:nvPr/>
        </p:nvCxnSpPr>
        <p:spPr>
          <a:xfrm>
            <a:off x="5867400" y="4060827"/>
            <a:ext cx="580232"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86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E98ED25F-E65B-4266-B1D3-8E6DB9A4992F}"/>
              </a:ext>
            </a:extLst>
          </p:cNvPr>
          <p:cNvGrpSpPr/>
          <p:nvPr/>
        </p:nvGrpSpPr>
        <p:grpSpPr>
          <a:xfrm>
            <a:off x="2997200" y="-498475"/>
            <a:ext cx="9194800" cy="7585075"/>
            <a:chOff x="2997200" y="-498475"/>
            <a:chExt cx="9194800" cy="7585075"/>
          </a:xfrm>
        </p:grpSpPr>
        <p:cxnSp>
          <p:nvCxnSpPr>
            <p:cNvPr id="27" name="Straight Connector 26">
              <a:extLst>
                <a:ext uri="{FF2B5EF4-FFF2-40B4-BE49-F238E27FC236}">
                  <a16:creationId xmlns:a16="http://schemas.microsoft.com/office/drawing/2014/main" id="{CCA4F6C0-70E2-4C8D-B2AC-B87616D57242}"/>
                </a:ext>
              </a:extLst>
            </p:cNvPr>
            <p:cNvCxnSpPr>
              <a:cxnSpLocks/>
            </p:cNvCxnSpPr>
            <p:nvPr/>
          </p:nvCxnSpPr>
          <p:spPr>
            <a:xfrm flipH="1">
              <a:off x="6308725" y="-498475"/>
              <a:ext cx="757235" cy="399177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C23E5E6-B576-464D-9869-E1F9D3355220}"/>
                </a:ext>
              </a:extLst>
            </p:cNvPr>
            <p:cNvCxnSpPr>
              <a:cxnSpLocks/>
            </p:cNvCxnSpPr>
            <p:nvPr/>
          </p:nvCxnSpPr>
          <p:spPr>
            <a:xfrm flipH="1">
              <a:off x="2997200" y="4241006"/>
              <a:ext cx="2705100" cy="2845594"/>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33EDD0-DE3A-4798-A9F2-21FFC43237C9}"/>
                </a:ext>
              </a:extLst>
            </p:cNvPr>
            <p:cNvCxnSpPr>
              <a:cxnSpLocks/>
            </p:cNvCxnSpPr>
            <p:nvPr/>
          </p:nvCxnSpPr>
          <p:spPr>
            <a:xfrm flipV="1">
              <a:off x="5816600" y="2781300"/>
              <a:ext cx="6280150" cy="174307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ED1C73-4DA8-4B67-8E0C-75948CD56DE7}"/>
                </a:ext>
              </a:extLst>
            </p:cNvPr>
            <p:cNvCxnSpPr>
              <a:cxnSpLocks/>
            </p:cNvCxnSpPr>
            <p:nvPr/>
          </p:nvCxnSpPr>
          <p:spPr>
            <a:xfrm>
              <a:off x="6096000" y="4064000"/>
              <a:ext cx="60960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01196"/>
            <a:ext cx="1798638" cy="19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hidden="1">
            <a:extLst>
              <a:ext uri="{FF2B5EF4-FFF2-40B4-BE49-F238E27FC236}">
                <a16:creationId xmlns:a16="http://schemas.microsoft.com/office/drawing/2014/main" id="{DFDB364E-015A-47F7-8AB1-691CDEB285F8}"/>
              </a:ext>
            </a:extLst>
          </p:cNvPr>
          <p:cNvSpPr/>
          <p:nvPr/>
        </p:nvSpPr>
        <p:spPr>
          <a:xfrm>
            <a:off x="3492500" y="2044700"/>
            <a:ext cx="4546600" cy="45466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16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415562FB-62D8-43F7-96D7-74AC3B468BC9}"/>
              </a:ext>
            </a:extLst>
          </p:cNvPr>
          <p:cNvCxnSpPr>
            <a:cxnSpLocks/>
          </p:cNvCxnSpPr>
          <p:nvPr/>
        </p:nvCxnSpPr>
        <p:spPr>
          <a:xfrm flipV="1">
            <a:off x="4124997" y="4783931"/>
            <a:ext cx="1070433" cy="1115342"/>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75E8E7-8339-4CA4-BDBF-5F04A5B0B118}"/>
              </a:ext>
            </a:extLst>
          </p:cNvPr>
          <p:cNvCxnSpPr>
            <a:cxnSpLocks/>
          </p:cNvCxnSpPr>
          <p:nvPr/>
        </p:nvCxnSpPr>
        <p:spPr>
          <a:xfrm>
            <a:off x="6375400" y="4064000"/>
            <a:ext cx="1663700"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928FA2-B94C-4689-A847-14FA4CD89654}"/>
              </a:ext>
            </a:extLst>
          </p:cNvPr>
          <p:cNvCxnSpPr>
            <a:cxnSpLocks/>
          </p:cNvCxnSpPr>
          <p:nvPr/>
        </p:nvCxnSpPr>
        <p:spPr>
          <a:xfrm flipV="1">
            <a:off x="6553200" y="3943350"/>
            <a:ext cx="1452563" cy="37385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5B590B7-8FFC-4458-B572-131AC70027FF}"/>
              </a:ext>
            </a:extLst>
          </p:cNvPr>
          <p:cNvCxnSpPr>
            <a:cxnSpLocks/>
          </p:cNvCxnSpPr>
          <p:nvPr/>
        </p:nvCxnSpPr>
        <p:spPr>
          <a:xfrm flipH="1">
            <a:off x="6375401" y="2197100"/>
            <a:ext cx="152399" cy="100092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13103"/>
            <a:ext cx="1798638" cy="19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DFDB364E-015A-47F7-8AB1-691CDEB285F8}"/>
              </a:ext>
            </a:extLst>
          </p:cNvPr>
          <p:cNvSpPr/>
          <p:nvPr/>
        </p:nvSpPr>
        <p:spPr>
          <a:xfrm>
            <a:off x="3492500" y="2044700"/>
            <a:ext cx="4546600" cy="45466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244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Straight Connector 19">
            <a:extLst>
              <a:ext uri="{FF2B5EF4-FFF2-40B4-BE49-F238E27FC236}">
                <a16:creationId xmlns:a16="http://schemas.microsoft.com/office/drawing/2014/main" id="{CD9D8B50-C08E-4A33-B3A6-679A38A75E06}"/>
              </a:ext>
            </a:extLst>
          </p:cNvPr>
          <p:cNvCxnSpPr>
            <a:cxnSpLocks/>
          </p:cNvCxnSpPr>
          <p:nvPr/>
        </p:nvCxnSpPr>
        <p:spPr>
          <a:xfrm>
            <a:off x="6700043" y="4034830"/>
            <a:ext cx="1339057" cy="2301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973C36-0F05-4242-B0B2-929985B2E916}"/>
              </a:ext>
            </a:extLst>
          </p:cNvPr>
          <p:cNvCxnSpPr>
            <a:cxnSpLocks/>
          </p:cNvCxnSpPr>
          <p:nvPr/>
        </p:nvCxnSpPr>
        <p:spPr>
          <a:xfrm flipV="1">
            <a:off x="6700043" y="4057848"/>
            <a:ext cx="1319213" cy="2956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Straight Connector 17">
            <a:extLst>
              <a:ext uri="{FF2B5EF4-FFF2-40B4-BE49-F238E27FC236}">
                <a16:creationId xmlns:a16="http://schemas.microsoft.com/office/drawing/2014/main" id="{3844AABD-7D3E-4065-9536-6EB9A9C5C539}"/>
              </a:ext>
            </a:extLst>
          </p:cNvPr>
          <p:cNvCxnSpPr>
            <a:cxnSpLocks/>
          </p:cNvCxnSpPr>
          <p:nvPr/>
        </p:nvCxnSpPr>
        <p:spPr>
          <a:xfrm flipH="1">
            <a:off x="6343653" y="2191749"/>
            <a:ext cx="228596" cy="98999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37CDDE-3AA5-44B4-B6CD-AF420FF91077}"/>
              </a:ext>
            </a:extLst>
          </p:cNvPr>
          <p:cNvCxnSpPr>
            <a:cxnSpLocks/>
          </p:cNvCxnSpPr>
          <p:nvPr/>
        </p:nvCxnSpPr>
        <p:spPr>
          <a:xfrm flipH="1">
            <a:off x="6419851" y="2207224"/>
            <a:ext cx="152398" cy="98127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13103"/>
            <a:ext cx="1798638" cy="19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Straight Connector 25">
            <a:extLst>
              <a:ext uri="{FF2B5EF4-FFF2-40B4-BE49-F238E27FC236}">
                <a16:creationId xmlns:a16="http://schemas.microsoft.com/office/drawing/2014/main" id="{1E6C1716-A3A2-4250-B2F8-84FB4FE2D6D2}"/>
              </a:ext>
            </a:extLst>
          </p:cNvPr>
          <p:cNvCxnSpPr>
            <a:cxnSpLocks/>
          </p:cNvCxnSpPr>
          <p:nvPr/>
        </p:nvCxnSpPr>
        <p:spPr>
          <a:xfrm flipV="1">
            <a:off x="6660814" y="3965575"/>
            <a:ext cx="1358442" cy="36591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F7E308-3441-4F55-A735-23D9668F0368}"/>
              </a:ext>
            </a:extLst>
          </p:cNvPr>
          <p:cNvCxnSpPr>
            <a:cxnSpLocks/>
          </p:cNvCxnSpPr>
          <p:nvPr/>
        </p:nvCxnSpPr>
        <p:spPr>
          <a:xfrm flipV="1">
            <a:off x="6654403" y="3986213"/>
            <a:ext cx="1337866" cy="27146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1B2FB3-0E45-4A00-817D-C0A8211473F3}"/>
              </a:ext>
            </a:extLst>
          </p:cNvPr>
          <p:cNvCxnSpPr>
            <a:cxnSpLocks/>
            <a:endCxn id="23" idx="5"/>
          </p:cNvCxnSpPr>
          <p:nvPr/>
        </p:nvCxnSpPr>
        <p:spPr>
          <a:xfrm flipV="1">
            <a:off x="4134136" y="5138008"/>
            <a:ext cx="804642" cy="80863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63DE0C-D0DF-4072-8A3B-9EB14C3E6AFF}"/>
              </a:ext>
            </a:extLst>
          </p:cNvPr>
          <p:cNvCxnSpPr>
            <a:cxnSpLocks/>
          </p:cNvCxnSpPr>
          <p:nvPr/>
        </p:nvCxnSpPr>
        <p:spPr>
          <a:xfrm flipV="1">
            <a:off x="4142525" y="5075934"/>
            <a:ext cx="704112" cy="86379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FDB364E-015A-47F7-8AB1-691CDEB285F8}"/>
              </a:ext>
            </a:extLst>
          </p:cNvPr>
          <p:cNvSpPr/>
          <p:nvPr/>
        </p:nvSpPr>
        <p:spPr>
          <a:xfrm>
            <a:off x="3492500" y="2044700"/>
            <a:ext cx="4546600" cy="45466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360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D9D8B50-C08E-4A33-B3A6-679A38A75E06}"/>
              </a:ext>
            </a:extLst>
          </p:cNvPr>
          <p:cNvCxnSpPr>
            <a:cxnSpLocks/>
          </p:cNvCxnSpPr>
          <p:nvPr/>
        </p:nvCxnSpPr>
        <p:spPr>
          <a:xfrm>
            <a:off x="6700043" y="4034830"/>
            <a:ext cx="1339057" cy="23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973C36-0F05-4242-B0B2-929985B2E916}"/>
              </a:ext>
            </a:extLst>
          </p:cNvPr>
          <p:cNvCxnSpPr>
            <a:cxnSpLocks/>
          </p:cNvCxnSpPr>
          <p:nvPr/>
        </p:nvCxnSpPr>
        <p:spPr>
          <a:xfrm flipV="1">
            <a:off x="6700043" y="4057848"/>
            <a:ext cx="1319213" cy="295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4AABD-7D3E-4065-9536-6EB9A9C5C539}"/>
              </a:ext>
            </a:extLst>
          </p:cNvPr>
          <p:cNvCxnSpPr>
            <a:cxnSpLocks/>
          </p:cNvCxnSpPr>
          <p:nvPr/>
        </p:nvCxnSpPr>
        <p:spPr>
          <a:xfrm flipH="1">
            <a:off x="6343653" y="2191749"/>
            <a:ext cx="228596" cy="9899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37CDDE-3AA5-44B4-B6CD-AF420FF91077}"/>
              </a:ext>
            </a:extLst>
          </p:cNvPr>
          <p:cNvCxnSpPr>
            <a:cxnSpLocks/>
          </p:cNvCxnSpPr>
          <p:nvPr/>
        </p:nvCxnSpPr>
        <p:spPr>
          <a:xfrm flipH="1">
            <a:off x="6419851" y="2207224"/>
            <a:ext cx="152398" cy="9812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26" name="Straight Connector 25">
            <a:extLst>
              <a:ext uri="{FF2B5EF4-FFF2-40B4-BE49-F238E27FC236}">
                <a16:creationId xmlns:a16="http://schemas.microsoft.com/office/drawing/2014/main" id="{1E6C1716-A3A2-4250-B2F8-84FB4FE2D6D2}"/>
              </a:ext>
            </a:extLst>
          </p:cNvPr>
          <p:cNvCxnSpPr>
            <a:cxnSpLocks/>
          </p:cNvCxnSpPr>
          <p:nvPr/>
        </p:nvCxnSpPr>
        <p:spPr>
          <a:xfrm flipV="1">
            <a:off x="6660814" y="3965575"/>
            <a:ext cx="1358442" cy="3659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F7E308-3441-4F55-A735-23D9668F0368}"/>
              </a:ext>
            </a:extLst>
          </p:cNvPr>
          <p:cNvCxnSpPr>
            <a:cxnSpLocks/>
          </p:cNvCxnSpPr>
          <p:nvPr/>
        </p:nvCxnSpPr>
        <p:spPr>
          <a:xfrm flipV="1">
            <a:off x="6654403" y="3986213"/>
            <a:ext cx="1337866" cy="2714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1B2FB3-0E45-4A00-817D-C0A8211473F3}"/>
              </a:ext>
            </a:extLst>
          </p:cNvPr>
          <p:cNvCxnSpPr>
            <a:cxnSpLocks/>
          </p:cNvCxnSpPr>
          <p:nvPr/>
        </p:nvCxnSpPr>
        <p:spPr>
          <a:xfrm flipV="1">
            <a:off x="4134136" y="5138008"/>
            <a:ext cx="804642" cy="8086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63DE0C-D0DF-4072-8A3B-9EB14C3E6AFF}"/>
              </a:ext>
            </a:extLst>
          </p:cNvPr>
          <p:cNvCxnSpPr>
            <a:cxnSpLocks/>
          </p:cNvCxnSpPr>
          <p:nvPr/>
        </p:nvCxnSpPr>
        <p:spPr>
          <a:xfrm flipV="1">
            <a:off x="4142525" y="5075934"/>
            <a:ext cx="704112" cy="8637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459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D9D8B50-C08E-4A33-B3A6-679A38A75E06}"/>
              </a:ext>
            </a:extLst>
          </p:cNvPr>
          <p:cNvCxnSpPr>
            <a:cxnSpLocks/>
          </p:cNvCxnSpPr>
          <p:nvPr/>
        </p:nvCxnSpPr>
        <p:spPr>
          <a:xfrm>
            <a:off x="6700043" y="4034830"/>
            <a:ext cx="1339057" cy="23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973C36-0F05-4242-B0B2-929985B2E916}"/>
              </a:ext>
            </a:extLst>
          </p:cNvPr>
          <p:cNvCxnSpPr>
            <a:cxnSpLocks/>
          </p:cNvCxnSpPr>
          <p:nvPr/>
        </p:nvCxnSpPr>
        <p:spPr>
          <a:xfrm flipV="1">
            <a:off x="6700043" y="4057848"/>
            <a:ext cx="1319213" cy="295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4AABD-7D3E-4065-9536-6EB9A9C5C539}"/>
              </a:ext>
            </a:extLst>
          </p:cNvPr>
          <p:cNvCxnSpPr>
            <a:cxnSpLocks/>
          </p:cNvCxnSpPr>
          <p:nvPr/>
        </p:nvCxnSpPr>
        <p:spPr>
          <a:xfrm flipH="1">
            <a:off x="6343653" y="2191749"/>
            <a:ext cx="228596" cy="9899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37CDDE-3AA5-44B4-B6CD-AF420FF91077}"/>
              </a:ext>
            </a:extLst>
          </p:cNvPr>
          <p:cNvCxnSpPr>
            <a:cxnSpLocks/>
          </p:cNvCxnSpPr>
          <p:nvPr/>
        </p:nvCxnSpPr>
        <p:spPr>
          <a:xfrm flipH="1">
            <a:off x="6419851" y="2207224"/>
            <a:ext cx="152398" cy="9812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26" name="Straight Connector 25">
            <a:extLst>
              <a:ext uri="{FF2B5EF4-FFF2-40B4-BE49-F238E27FC236}">
                <a16:creationId xmlns:a16="http://schemas.microsoft.com/office/drawing/2014/main" id="{1E6C1716-A3A2-4250-B2F8-84FB4FE2D6D2}"/>
              </a:ext>
            </a:extLst>
          </p:cNvPr>
          <p:cNvCxnSpPr>
            <a:cxnSpLocks/>
          </p:cNvCxnSpPr>
          <p:nvPr/>
        </p:nvCxnSpPr>
        <p:spPr>
          <a:xfrm flipV="1">
            <a:off x="6660814" y="3965575"/>
            <a:ext cx="1358442" cy="3659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F7E308-3441-4F55-A735-23D9668F0368}"/>
              </a:ext>
            </a:extLst>
          </p:cNvPr>
          <p:cNvCxnSpPr>
            <a:cxnSpLocks/>
          </p:cNvCxnSpPr>
          <p:nvPr/>
        </p:nvCxnSpPr>
        <p:spPr>
          <a:xfrm flipV="1">
            <a:off x="6654403" y="3986213"/>
            <a:ext cx="1337866" cy="2714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1B2FB3-0E45-4A00-817D-C0A8211473F3}"/>
              </a:ext>
            </a:extLst>
          </p:cNvPr>
          <p:cNvCxnSpPr>
            <a:cxnSpLocks/>
          </p:cNvCxnSpPr>
          <p:nvPr/>
        </p:nvCxnSpPr>
        <p:spPr>
          <a:xfrm flipV="1">
            <a:off x="4134136" y="5138008"/>
            <a:ext cx="804642" cy="8086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63DE0C-D0DF-4072-8A3B-9EB14C3E6AFF}"/>
              </a:ext>
            </a:extLst>
          </p:cNvPr>
          <p:cNvCxnSpPr>
            <a:cxnSpLocks/>
          </p:cNvCxnSpPr>
          <p:nvPr/>
        </p:nvCxnSpPr>
        <p:spPr>
          <a:xfrm flipV="1">
            <a:off x="4142525" y="5075934"/>
            <a:ext cx="704112" cy="8637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3B28AB-0FC2-47C6-A1DF-FEEB2EFE5BEB}"/>
              </a:ext>
            </a:extLst>
          </p:cNvPr>
          <p:cNvSpPr txBox="1"/>
          <p:nvPr/>
        </p:nvSpPr>
        <p:spPr>
          <a:xfrm>
            <a:off x="1148316" y="1945758"/>
            <a:ext cx="184731" cy="646331"/>
          </a:xfrm>
          <a:prstGeom prst="rect">
            <a:avLst/>
          </a:prstGeom>
          <a:noFill/>
        </p:spPr>
        <p:txBody>
          <a:bodyPr wrap="none" rtlCol="0">
            <a:spAutoFit/>
          </a:bodyPr>
          <a:lstStyle/>
          <a:p>
            <a:endParaRPr lang="nl-NL" dirty="0"/>
          </a:p>
          <a:p>
            <a:endParaRPr lang="nl-NL" dirty="0"/>
          </a:p>
        </p:txBody>
      </p:sp>
      <p:sp>
        <p:nvSpPr>
          <p:cNvPr id="12" name="Content Placeholder 2">
            <a:extLst>
              <a:ext uri="{FF2B5EF4-FFF2-40B4-BE49-F238E27FC236}">
                <a16:creationId xmlns:a16="http://schemas.microsoft.com/office/drawing/2014/main" id="{6022AE86-3B9F-4CC0-829F-EA5BEBC36071}"/>
              </a:ext>
            </a:extLst>
          </p:cNvPr>
          <p:cNvSpPr>
            <a:spLocks noGrp="1"/>
          </p:cNvSpPr>
          <p:nvPr>
            <p:ph idx="1"/>
          </p:nvPr>
        </p:nvSpPr>
        <p:spPr>
          <a:xfrm>
            <a:off x="838200" y="1825625"/>
            <a:ext cx="10515600" cy="4351338"/>
          </a:xfrm>
        </p:spPr>
        <p:txBody>
          <a:bodyPr/>
          <a:lstStyle/>
          <a:p>
            <a:r>
              <a:rPr lang="nl-NL" i="1" dirty="0"/>
              <a:t>2n </a:t>
            </a:r>
            <a:r>
              <a:rPr lang="nl-NL" dirty="0"/>
              <a:t>segments</a:t>
            </a:r>
          </a:p>
          <a:p>
            <a:r>
              <a:rPr lang="nl-NL" dirty="0"/>
              <a:t>Polyline of </a:t>
            </a:r>
            <a:r>
              <a:rPr lang="nl-NL" i="1" dirty="0"/>
              <a:t>2n</a:t>
            </a:r>
            <a:r>
              <a:rPr lang="nl-NL" dirty="0"/>
              <a:t> links</a:t>
            </a:r>
          </a:p>
          <a:p>
            <a:endParaRPr lang="nl-NL" dirty="0"/>
          </a:p>
        </p:txBody>
      </p:sp>
    </p:spTree>
    <p:extLst>
      <p:ext uri="{BB962C8B-B14F-4D97-AF65-F5344CB8AC3E}">
        <p14:creationId xmlns:p14="http://schemas.microsoft.com/office/powerpoint/2010/main" val="416790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CD9D8B50-C08E-4A33-B3A6-679A38A75E06}"/>
              </a:ext>
            </a:extLst>
          </p:cNvPr>
          <p:cNvCxnSpPr>
            <a:cxnSpLocks/>
          </p:cNvCxnSpPr>
          <p:nvPr/>
        </p:nvCxnSpPr>
        <p:spPr>
          <a:xfrm>
            <a:off x="6700043" y="4034830"/>
            <a:ext cx="1339057" cy="230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973C36-0F05-4242-B0B2-929985B2E916}"/>
              </a:ext>
            </a:extLst>
          </p:cNvPr>
          <p:cNvCxnSpPr>
            <a:cxnSpLocks/>
          </p:cNvCxnSpPr>
          <p:nvPr/>
        </p:nvCxnSpPr>
        <p:spPr>
          <a:xfrm flipV="1">
            <a:off x="6700043" y="4057848"/>
            <a:ext cx="1319213" cy="295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44AABD-7D3E-4065-9536-6EB9A9C5C539}"/>
              </a:ext>
            </a:extLst>
          </p:cNvPr>
          <p:cNvCxnSpPr>
            <a:cxnSpLocks/>
          </p:cNvCxnSpPr>
          <p:nvPr/>
        </p:nvCxnSpPr>
        <p:spPr>
          <a:xfrm flipH="1">
            <a:off x="6343653" y="2191749"/>
            <a:ext cx="228596" cy="9899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37CDDE-3AA5-44B4-B6CD-AF420FF91077}"/>
              </a:ext>
            </a:extLst>
          </p:cNvPr>
          <p:cNvCxnSpPr>
            <a:cxnSpLocks/>
          </p:cNvCxnSpPr>
          <p:nvPr/>
        </p:nvCxnSpPr>
        <p:spPr>
          <a:xfrm flipH="1">
            <a:off x="6419851" y="2207224"/>
            <a:ext cx="152398" cy="9812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26" name="Straight Connector 25">
            <a:extLst>
              <a:ext uri="{FF2B5EF4-FFF2-40B4-BE49-F238E27FC236}">
                <a16:creationId xmlns:a16="http://schemas.microsoft.com/office/drawing/2014/main" id="{1E6C1716-A3A2-4250-B2F8-84FB4FE2D6D2}"/>
              </a:ext>
            </a:extLst>
          </p:cNvPr>
          <p:cNvCxnSpPr>
            <a:cxnSpLocks/>
          </p:cNvCxnSpPr>
          <p:nvPr/>
        </p:nvCxnSpPr>
        <p:spPr>
          <a:xfrm flipV="1">
            <a:off x="6660814" y="3965575"/>
            <a:ext cx="1358442" cy="3659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F7E308-3441-4F55-A735-23D9668F0368}"/>
              </a:ext>
            </a:extLst>
          </p:cNvPr>
          <p:cNvCxnSpPr>
            <a:cxnSpLocks/>
          </p:cNvCxnSpPr>
          <p:nvPr/>
        </p:nvCxnSpPr>
        <p:spPr>
          <a:xfrm flipV="1">
            <a:off x="6654403" y="3986213"/>
            <a:ext cx="1337866" cy="2714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C1B2FB3-0E45-4A00-817D-C0A8211473F3}"/>
              </a:ext>
            </a:extLst>
          </p:cNvPr>
          <p:cNvCxnSpPr>
            <a:cxnSpLocks/>
          </p:cNvCxnSpPr>
          <p:nvPr/>
        </p:nvCxnSpPr>
        <p:spPr>
          <a:xfrm flipV="1">
            <a:off x="4134136" y="5138008"/>
            <a:ext cx="804642" cy="8086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263DE0C-D0DF-4072-8A3B-9EB14C3E6AFF}"/>
              </a:ext>
            </a:extLst>
          </p:cNvPr>
          <p:cNvCxnSpPr>
            <a:cxnSpLocks/>
          </p:cNvCxnSpPr>
          <p:nvPr/>
        </p:nvCxnSpPr>
        <p:spPr>
          <a:xfrm flipV="1">
            <a:off x="4142525" y="5075934"/>
            <a:ext cx="704112" cy="8637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3B28AB-0FC2-47C6-A1DF-FEEB2EFE5BEB}"/>
              </a:ext>
            </a:extLst>
          </p:cNvPr>
          <p:cNvSpPr txBox="1"/>
          <p:nvPr/>
        </p:nvSpPr>
        <p:spPr>
          <a:xfrm>
            <a:off x="1148316" y="1945758"/>
            <a:ext cx="184731" cy="646331"/>
          </a:xfrm>
          <a:prstGeom prst="rect">
            <a:avLst/>
          </a:prstGeom>
          <a:noFill/>
        </p:spPr>
        <p:txBody>
          <a:bodyPr wrap="none" rtlCol="0">
            <a:spAutoFit/>
          </a:bodyPr>
          <a:lstStyle/>
          <a:p>
            <a:endParaRPr lang="nl-NL" dirty="0"/>
          </a:p>
          <a:p>
            <a:endParaRPr lang="nl-NL" dirty="0"/>
          </a:p>
        </p:txBody>
      </p:sp>
      <p:sp>
        <p:nvSpPr>
          <p:cNvPr id="12" name="Content Placeholder 2">
            <a:extLst>
              <a:ext uri="{FF2B5EF4-FFF2-40B4-BE49-F238E27FC236}">
                <a16:creationId xmlns:a16="http://schemas.microsoft.com/office/drawing/2014/main" id="{6022AE86-3B9F-4CC0-829F-EA5BEBC36071}"/>
              </a:ext>
            </a:extLst>
          </p:cNvPr>
          <p:cNvSpPr>
            <a:spLocks noGrp="1"/>
          </p:cNvSpPr>
          <p:nvPr>
            <p:ph idx="1"/>
          </p:nvPr>
        </p:nvSpPr>
        <p:spPr>
          <a:xfrm>
            <a:off x="838200" y="1825625"/>
            <a:ext cx="10515600" cy="4351338"/>
          </a:xfrm>
        </p:spPr>
        <p:txBody>
          <a:bodyPr/>
          <a:lstStyle/>
          <a:p>
            <a:r>
              <a:rPr lang="nl-NL" i="1" dirty="0"/>
              <a:t>2n </a:t>
            </a:r>
            <a:r>
              <a:rPr lang="nl-NL" dirty="0"/>
              <a:t>segments</a:t>
            </a:r>
          </a:p>
          <a:p>
            <a:r>
              <a:rPr lang="nl-NL" dirty="0"/>
              <a:t>Polyline of </a:t>
            </a:r>
            <a:r>
              <a:rPr lang="nl-NL" i="1" dirty="0"/>
              <a:t>2n</a:t>
            </a:r>
            <a:r>
              <a:rPr lang="nl-NL" dirty="0"/>
              <a:t> links</a:t>
            </a:r>
          </a:p>
          <a:p>
            <a:endParaRPr lang="nl-NL" dirty="0"/>
          </a:p>
        </p:txBody>
      </p:sp>
      <p:sp>
        <p:nvSpPr>
          <p:cNvPr id="14" name="Freeform: Shape 13">
            <a:extLst>
              <a:ext uri="{FF2B5EF4-FFF2-40B4-BE49-F238E27FC236}">
                <a16:creationId xmlns:a16="http://schemas.microsoft.com/office/drawing/2014/main" id="{08B11B07-4AA8-4811-A5E1-63AF10971511}"/>
              </a:ext>
            </a:extLst>
          </p:cNvPr>
          <p:cNvSpPr/>
          <p:nvPr/>
        </p:nvSpPr>
        <p:spPr>
          <a:xfrm>
            <a:off x="4210493" y="2200940"/>
            <a:ext cx="3817088" cy="3668232"/>
          </a:xfrm>
          <a:custGeom>
            <a:avLst/>
            <a:gdLst>
              <a:gd name="connsiteX0" fmla="*/ 1073888 w 3817088"/>
              <a:gd name="connsiteY0" fmla="*/ 1765004 h 3668232"/>
              <a:gd name="connsiteX1" fmla="*/ 3817088 w 3817088"/>
              <a:gd name="connsiteY1" fmla="*/ 1860697 h 3668232"/>
              <a:gd name="connsiteX2" fmla="*/ 1520456 w 3817088"/>
              <a:gd name="connsiteY2" fmla="*/ 1903227 h 3668232"/>
              <a:gd name="connsiteX3" fmla="*/ 0 w 3817088"/>
              <a:gd name="connsiteY3" fmla="*/ 3668232 h 3668232"/>
              <a:gd name="connsiteX4" fmla="*/ 1137684 w 3817088"/>
              <a:gd name="connsiteY4" fmla="*/ 2509283 h 3668232"/>
              <a:gd name="connsiteX5" fmla="*/ 3785191 w 3817088"/>
              <a:gd name="connsiteY5" fmla="*/ 1765004 h 3668232"/>
              <a:gd name="connsiteX6" fmla="*/ 1935126 w 3817088"/>
              <a:gd name="connsiteY6" fmla="*/ 2158409 h 3668232"/>
              <a:gd name="connsiteX7" fmla="*/ 2371060 w 3817088"/>
              <a:gd name="connsiteY7" fmla="*/ 0 h 3668232"/>
              <a:gd name="connsiteX8" fmla="*/ 1658679 w 3817088"/>
              <a:gd name="connsiteY8" fmla="*/ 2817627 h 366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7088" h="3668232">
                <a:moveTo>
                  <a:pt x="1073888" y="1765004"/>
                </a:moveTo>
                <a:lnTo>
                  <a:pt x="3817088" y="1860697"/>
                </a:lnTo>
                <a:lnTo>
                  <a:pt x="1520456" y="1903227"/>
                </a:lnTo>
                <a:lnTo>
                  <a:pt x="0" y="3668232"/>
                </a:lnTo>
                <a:lnTo>
                  <a:pt x="1137684" y="2509283"/>
                </a:lnTo>
                <a:lnTo>
                  <a:pt x="3785191" y="1765004"/>
                </a:lnTo>
                <a:lnTo>
                  <a:pt x="1935126" y="2158409"/>
                </a:lnTo>
                <a:lnTo>
                  <a:pt x="2371060" y="0"/>
                </a:lnTo>
                <a:lnTo>
                  <a:pt x="1658679" y="281762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946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Sketch for the proof</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01196"/>
            <a:ext cx="1798638" cy="190896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hidden="1">
            <a:extLst>
              <a:ext uri="{FF2B5EF4-FFF2-40B4-BE49-F238E27FC236}">
                <a16:creationId xmlns:a16="http://schemas.microsoft.com/office/drawing/2014/main" id="{DFDB364E-015A-47F7-8AB1-691CDEB285F8}"/>
              </a:ext>
            </a:extLst>
          </p:cNvPr>
          <p:cNvSpPr/>
          <p:nvPr/>
        </p:nvSpPr>
        <p:spPr>
          <a:xfrm>
            <a:off x="3492500" y="2044700"/>
            <a:ext cx="4546600" cy="4546600"/>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Freeform: Shape 18">
            <a:extLst>
              <a:ext uri="{FF2B5EF4-FFF2-40B4-BE49-F238E27FC236}">
                <a16:creationId xmlns:a16="http://schemas.microsoft.com/office/drawing/2014/main" id="{2216EA2B-785D-47BC-BFC6-45F067F4262B}"/>
              </a:ext>
            </a:extLst>
          </p:cNvPr>
          <p:cNvSpPr/>
          <p:nvPr/>
        </p:nvSpPr>
        <p:spPr>
          <a:xfrm>
            <a:off x="4210493" y="2200940"/>
            <a:ext cx="3817088" cy="3668232"/>
          </a:xfrm>
          <a:custGeom>
            <a:avLst/>
            <a:gdLst>
              <a:gd name="connsiteX0" fmla="*/ 1073888 w 3817088"/>
              <a:gd name="connsiteY0" fmla="*/ 1765004 h 3668232"/>
              <a:gd name="connsiteX1" fmla="*/ 3817088 w 3817088"/>
              <a:gd name="connsiteY1" fmla="*/ 1860697 h 3668232"/>
              <a:gd name="connsiteX2" fmla="*/ 1520456 w 3817088"/>
              <a:gd name="connsiteY2" fmla="*/ 1903227 h 3668232"/>
              <a:gd name="connsiteX3" fmla="*/ 0 w 3817088"/>
              <a:gd name="connsiteY3" fmla="*/ 3668232 h 3668232"/>
              <a:gd name="connsiteX4" fmla="*/ 1137684 w 3817088"/>
              <a:gd name="connsiteY4" fmla="*/ 2509283 h 3668232"/>
              <a:gd name="connsiteX5" fmla="*/ 3785191 w 3817088"/>
              <a:gd name="connsiteY5" fmla="*/ 1765004 h 3668232"/>
              <a:gd name="connsiteX6" fmla="*/ 1935126 w 3817088"/>
              <a:gd name="connsiteY6" fmla="*/ 2158409 h 3668232"/>
              <a:gd name="connsiteX7" fmla="*/ 2371060 w 3817088"/>
              <a:gd name="connsiteY7" fmla="*/ 0 h 3668232"/>
              <a:gd name="connsiteX8" fmla="*/ 1658679 w 3817088"/>
              <a:gd name="connsiteY8" fmla="*/ 2817627 h 366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7088" h="3668232">
                <a:moveTo>
                  <a:pt x="1073888" y="1765004"/>
                </a:moveTo>
                <a:lnTo>
                  <a:pt x="3817088" y="1860697"/>
                </a:lnTo>
                <a:lnTo>
                  <a:pt x="1520456" y="1903227"/>
                </a:lnTo>
                <a:lnTo>
                  <a:pt x="0" y="3668232"/>
                </a:lnTo>
                <a:lnTo>
                  <a:pt x="1137684" y="2509283"/>
                </a:lnTo>
                <a:lnTo>
                  <a:pt x="3785191" y="1765004"/>
                </a:lnTo>
                <a:lnTo>
                  <a:pt x="1935126" y="2158409"/>
                </a:lnTo>
                <a:lnTo>
                  <a:pt x="2371060" y="0"/>
                </a:lnTo>
                <a:lnTo>
                  <a:pt x="1658679" y="2817627"/>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831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6D88-C932-4714-ABB4-77232F99302C}"/>
              </a:ext>
            </a:extLst>
          </p:cNvPr>
          <p:cNvSpPr>
            <a:spLocks noGrp="1"/>
          </p:cNvSpPr>
          <p:nvPr>
            <p:ph type="title"/>
          </p:nvPr>
        </p:nvSpPr>
        <p:spPr/>
        <p:txBody>
          <a:bodyPr/>
          <a:lstStyle/>
          <a:p>
            <a:r>
              <a:rPr lang="nl-NL" dirty="0"/>
              <a:t>Hamiltonian Path on Ray Graphs</a:t>
            </a:r>
          </a:p>
        </p:txBody>
      </p:sp>
      <p:cxnSp>
        <p:nvCxnSpPr>
          <p:cNvPr id="5" name="Straight Arrow Connector 4">
            <a:extLst>
              <a:ext uri="{FF2B5EF4-FFF2-40B4-BE49-F238E27FC236}">
                <a16:creationId xmlns:a16="http://schemas.microsoft.com/office/drawing/2014/main" id="{BB3EE039-5EB6-4D3D-B113-B23EBDB29E3C}"/>
              </a:ext>
            </a:extLst>
          </p:cNvPr>
          <p:cNvCxnSpPr>
            <a:cxnSpLocks/>
          </p:cNvCxnSpPr>
          <p:nvPr/>
        </p:nvCxnSpPr>
        <p:spPr>
          <a:xfrm flipH="1">
            <a:off x="5816600" y="3217863"/>
            <a:ext cx="558800" cy="227330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0C135D1-E1EB-48B9-8F2C-DA06F72659E6}"/>
              </a:ext>
            </a:extLst>
          </p:cNvPr>
          <p:cNvCxnSpPr>
            <a:cxnSpLocks/>
          </p:cNvCxnSpPr>
          <p:nvPr/>
        </p:nvCxnSpPr>
        <p:spPr>
          <a:xfrm flipH="1">
            <a:off x="4483102" y="4282281"/>
            <a:ext cx="2197098" cy="61595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06164-7A98-4645-9E73-BC52F6DA25FB}"/>
              </a:ext>
            </a:extLst>
          </p:cNvPr>
          <p:cNvCxnSpPr>
            <a:cxnSpLocks/>
          </p:cNvCxnSpPr>
          <p:nvPr/>
        </p:nvCxnSpPr>
        <p:spPr>
          <a:xfrm flipV="1">
            <a:off x="4881562" y="3217863"/>
            <a:ext cx="1798638" cy="1908967"/>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062CA0-5ABF-492D-B66E-C84222D75DD1}"/>
              </a:ext>
            </a:extLst>
          </p:cNvPr>
          <p:cNvCxnSpPr>
            <a:cxnSpLocks/>
          </p:cNvCxnSpPr>
          <p:nvPr/>
        </p:nvCxnSpPr>
        <p:spPr>
          <a:xfrm flipH="1">
            <a:off x="4711700" y="4064000"/>
            <a:ext cx="2003425" cy="0"/>
          </a:xfrm>
          <a:prstGeom prst="straightConnector1">
            <a:avLst/>
          </a:prstGeom>
          <a:ln w="317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4F85FB18-5956-42DF-A3C9-A656738DFF11}"/>
              </a:ext>
            </a:extLst>
          </p:cNvPr>
          <p:cNvSpPr/>
          <p:nvPr/>
        </p:nvSpPr>
        <p:spPr>
          <a:xfrm>
            <a:off x="6626225" y="4241006"/>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CF8D145-E61C-42B5-BD00-6CB6E0C30C81}"/>
              </a:ext>
            </a:extLst>
          </p:cNvPr>
          <p:cNvSpPr/>
          <p:nvPr/>
        </p:nvSpPr>
        <p:spPr>
          <a:xfrm>
            <a:off x="6634163" y="4010025"/>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11663BE7-CA33-4D8C-8DD5-16035EC567B1}"/>
              </a:ext>
            </a:extLst>
          </p:cNvPr>
          <p:cNvSpPr/>
          <p:nvPr/>
        </p:nvSpPr>
        <p:spPr>
          <a:xfrm>
            <a:off x="4846637" y="5045867"/>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7FE03778-F208-493E-AC02-EB16257C9FBB}"/>
              </a:ext>
            </a:extLst>
          </p:cNvPr>
          <p:cNvSpPr/>
          <p:nvPr/>
        </p:nvSpPr>
        <p:spPr>
          <a:xfrm>
            <a:off x="6321425" y="3163888"/>
            <a:ext cx="107950" cy="107950"/>
          </a:xfrm>
          <a:prstGeom prst="ellipse">
            <a:avLst/>
          </a:prstGeom>
          <a:solidFill>
            <a:schemeClr val="bg1"/>
          </a:solidFill>
          <a:ln w="476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Connector 10">
            <a:extLst>
              <a:ext uri="{FF2B5EF4-FFF2-40B4-BE49-F238E27FC236}">
                <a16:creationId xmlns:a16="http://schemas.microsoft.com/office/drawing/2014/main" id="{96B0906A-7D94-4147-8073-D8B2D8AF90A1}"/>
              </a:ext>
            </a:extLst>
          </p:cNvPr>
          <p:cNvCxnSpPr>
            <a:cxnSpLocks/>
          </p:cNvCxnSpPr>
          <p:nvPr/>
        </p:nvCxnSpPr>
        <p:spPr>
          <a:xfrm flipV="1">
            <a:off x="5880100" y="4445000"/>
            <a:ext cx="203200" cy="7143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1C8C41-2236-4DF5-B7F5-FCB42D72A27F}"/>
              </a:ext>
            </a:extLst>
          </p:cNvPr>
          <p:cNvCxnSpPr>
            <a:cxnSpLocks/>
          </p:cNvCxnSpPr>
          <p:nvPr/>
        </p:nvCxnSpPr>
        <p:spPr>
          <a:xfrm flipV="1">
            <a:off x="5313362" y="4445000"/>
            <a:ext cx="782638" cy="2540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5D9A749-98DA-4CF6-BC14-5A80EC0EE509}"/>
              </a:ext>
            </a:extLst>
          </p:cNvPr>
          <p:cNvCxnSpPr>
            <a:cxnSpLocks/>
          </p:cNvCxnSpPr>
          <p:nvPr/>
        </p:nvCxnSpPr>
        <p:spPr>
          <a:xfrm flipV="1">
            <a:off x="5308600" y="4064000"/>
            <a:ext cx="571500" cy="6350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93A423-75A4-484A-8DC6-88C024F3EB2B}"/>
              </a:ext>
            </a:extLst>
          </p:cNvPr>
          <p:cNvCxnSpPr>
            <a:cxnSpLocks/>
          </p:cNvCxnSpPr>
          <p:nvPr/>
        </p:nvCxnSpPr>
        <p:spPr>
          <a:xfrm>
            <a:off x="5867400" y="4060827"/>
            <a:ext cx="580232"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9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648A-93AB-4434-BFE1-E9550297290D}"/>
              </a:ext>
            </a:extLst>
          </p:cNvPr>
          <p:cNvSpPr>
            <a:spLocks noGrp="1"/>
          </p:cNvSpPr>
          <p:nvPr>
            <p:ph type="title"/>
          </p:nvPr>
        </p:nvSpPr>
        <p:spPr/>
        <p:txBody>
          <a:bodyPr/>
          <a:lstStyle/>
          <a:p>
            <a:r>
              <a:rPr lang="nl-NL" dirty="0"/>
              <a:t>Who am I?</a:t>
            </a:r>
          </a:p>
        </p:txBody>
      </p:sp>
      <p:pic>
        <p:nvPicPr>
          <p:cNvPr id="8" name="Picture 7" descr="A building with trees in front of it&#10;&#10;Description automatically generated with low confidence">
            <a:extLst>
              <a:ext uri="{FF2B5EF4-FFF2-40B4-BE49-F238E27FC236}">
                <a16:creationId xmlns:a16="http://schemas.microsoft.com/office/drawing/2014/main" id="{221C0501-3CAB-42C6-AF47-3E23410D1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628" y="1402618"/>
            <a:ext cx="6979303" cy="4052764"/>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FB894098-F5CE-45D6-8802-88C98BE009C8}"/>
              </a:ext>
            </a:extLst>
          </p:cNvPr>
          <p:cNvPicPr>
            <a:picLocks noChangeAspect="1"/>
          </p:cNvPicPr>
          <p:nvPr/>
        </p:nvPicPr>
        <p:blipFill>
          <a:blip r:embed="rId4"/>
          <a:stretch>
            <a:fillRect/>
          </a:stretch>
        </p:blipFill>
        <p:spPr>
          <a:xfrm>
            <a:off x="838200" y="2728181"/>
            <a:ext cx="7536507" cy="3764694"/>
          </a:xfrm>
          <a:prstGeom prst="rect">
            <a:avLst/>
          </a:prstGeom>
        </p:spPr>
      </p:pic>
    </p:spTree>
    <p:extLst>
      <p:ext uri="{BB962C8B-B14F-4D97-AF65-F5344CB8AC3E}">
        <p14:creationId xmlns:p14="http://schemas.microsoft.com/office/powerpoint/2010/main" val="155857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6A6B-7E9D-461B-905C-725164FA4CF5}"/>
              </a:ext>
            </a:extLst>
          </p:cNvPr>
          <p:cNvSpPr>
            <a:spLocks noGrp="1"/>
          </p:cNvSpPr>
          <p:nvPr>
            <p:ph type="title"/>
          </p:nvPr>
        </p:nvSpPr>
        <p:spPr/>
        <p:txBody>
          <a:bodyPr/>
          <a:lstStyle/>
          <a:p>
            <a:r>
              <a:rPr lang="nl-NL" dirty="0"/>
              <a:t>Ray graph troubles</a:t>
            </a:r>
          </a:p>
        </p:txBody>
      </p:sp>
      <p:sp>
        <p:nvSpPr>
          <p:cNvPr id="3" name="Content Placeholder 2">
            <a:extLst>
              <a:ext uri="{FF2B5EF4-FFF2-40B4-BE49-F238E27FC236}">
                <a16:creationId xmlns:a16="http://schemas.microsoft.com/office/drawing/2014/main" id="{9A7DC954-47BD-4F49-A109-FD08D045CEFE}"/>
              </a:ext>
            </a:extLst>
          </p:cNvPr>
          <p:cNvSpPr>
            <a:spLocks noGrp="1"/>
          </p:cNvSpPr>
          <p:nvPr>
            <p:ph idx="1"/>
          </p:nvPr>
        </p:nvSpPr>
        <p:spPr/>
        <p:txBody>
          <a:bodyPr/>
          <a:lstStyle/>
          <a:p>
            <a:pPr marL="0" indent="0">
              <a:buNone/>
            </a:pPr>
            <a:endParaRPr lang="nl-NL" dirty="0"/>
          </a:p>
          <a:p>
            <a:r>
              <a:rPr lang="nl-NL" dirty="0"/>
              <a:t>The segments do not form a connected union</a:t>
            </a:r>
          </a:p>
          <a:p>
            <a:endParaRPr lang="nl-NL" dirty="0"/>
          </a:p>
          <a:p>
            <a:r>
              <a:rPr lang="nl-NL" dirty="0"/>
              <a:t>Proof for hardness of Hamiltonian Path on ray graphs is missing</a:t>
            </a:r>
          </a:p>
          <a:p>
            <a:pPr marL="0" indent="0">
              <a:buNone/>
            </a:pPr>
            <a:endParaRPr lang="nl-NL" dirty="0"/>
          </a:p>
          <a:p>
            <a:r>
              <a:rPr lang="nl-NL" dirty="0"/>
              <a:t>Recognizing a ray graph is ETR-hard</a:t>
            </a:r>
          </a:p>
          <a:p>
            <a:r>
              <a:rPr lang="nl-NL" dirty="0"/>
              <a:t>This implies that there are ray graphs that cannot be represented as rays using subexponential complexity</a:t>
            </a:r>
          </a:p>
        </p:txBody>
      </p:sp>
    </p:spTree>
    <p:extLst>
      <p:ext uri="{BB962C8B-B14F-4D97-AF65-F5344CB8AC3E}">
        <p14:creationId xmlns:p14="http://schemas.microsoft.com/office/powerpoint/2010/main" val="603091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4604-D50E-44BF-9D76-C0A9D243E64E}"/>
              </a:ext>
            </a:extLst>
          </p:cNvPr>
          <p:cNvSpPr>
            <a:spLocks noGrp="1"/>
          </p:cNvSpPr>
          <p:nvPr>
            <p:ph type="title"/>
          </p:nvPr>
        </p:nvSpPr>
        <p:spPr/>
        <p:txBody>
          <a:bodyPr/>
          <a:lstStyle/>
          <a:p>
            <a:r>
              <a:rPr lang="nl-NL" dirty="0"/>
              <a:t>Circle Chord graphs</a:t>
            </a:r>
          </a:p>
        </p:txBody>
      </p:sp>
      <p:grpSp>
        <p:nvGrpSpPr>
          <p:cNvPr id="24" name="Group 23">
            <a:extLst>
              <a:ext uri="{FF2B5EF4-FFF2-40B4-BE49-F238E27FC236}">
                <a16:creationId xmlns:a16="http://schemas.microsoft.com/office/drawing/2014/main" id="{E28D9636-0673-495E-AB40-1ECC60269B14}"/>
              </a:ext>
            </a:extLst>
          </p:cNvPr>
          <p:cNvGrpSpPr/>
          <p:nvPr/>
        </p:nvGrpSpPr>
        <p:grpSpPr>
          <a:xfrm>
            <a:off x="4317927" y="3778763"/>
            <a:ext cx="2880315" cy="2880315"/>
            <a:chOff x="4243499" y="3429000"/>
            <a:chExt cx="3219450" cy="3219450"/>
          </a:xfrm>
        </p:grpSpPr>
        <p:cxnSp>
          <p:nvCxnSpPr>
            <p:cNvPr id="4" name="Straight Connector 3">
              <a:extLst>
                <a:ext uri="{FF2B5EF4-FFF2-40B4-BE49-F238E27FC236}">
                  <a16:creationId xmlns:a16="http://schemas.microsoft.com/office/drawing/2014/main" id="{1BEEA44C-311A-492D-9F55-27A14DFF124E}"/>
                </a:ext>
              </a:extLst>
            </p:cNvPr>
            <p:cNvCxnSpPr>
              <a:cxnSpLocks/>
            </p:cNvCxnSpPr>
            <p:nvPr/>
          </p:nvCxnSpPr>
          <p:spPr>
            <a:xfrm flipV="1">
              <a:off x="4386374" y="3741738"/>
              <a:ext cx="2409825" cy="628651"/>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F681DD1-4A4A-49E9-A3E5-DB737DB75D27}"/>
                </a:ext>
              </a:extLst>
            </p:cNvPr>
            <p:cNvCxnSpPr>
              <a:cxnSpLocks/>
            </p:cNvCxnSpPr>
            <p:nvPr/>
          </p:nvCxnSpPr>
          <p:spPr>
            <a:xfrm flipH="1">
              <a:off x="4409832" y="3570408"/>
              <a:ext cx="784836" cy="21755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49DC2C-54F5-4942-B00A-E8B2BC150727}"/>
                </a:ext>
              </a:extLst>
            </p:cNvPr>
            <p:cNvCxnSpPr>
              <a:cxnSpLocks/>
            </p:cNvCxnSpPr>
            <p:nvPr/>
          </p:nvCxnSpPr>
          <p:spPr>
            <a:xfrm>
              <a:off x="4246295" y="4843477"/>
              <a:ext cx="1787904" cy="18049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F5887E-D871-4161-836B-ABDE91ABC48C}"/>
                </a:ext>
              </a:extLst>
            </p:cNvPr>
            <p:cNvCxnSpPr>
              <a:cxnSpLocks/>
              <a:stCxn id="19" idx="7"/>
            </p:cNvCxnSpPr>
            <p:nvPr/>
          </p:nvCxnSpPr>
          <p:spPr>
            <a:xfrm flipH="1">
              <a:off x="6287279" y="3900478"/>
              <a:ext cx="704192" cy="2695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702E65-6B9D-4A77-BB40-5E9804EB2F7D}"/>
                </a:ext>
              </a:extLst>
            </p:cNvPr>
            <p:cNvCxnSpPr>
              <a:cxnSpLocks/>
            </p:cNvCxnSpPr>
            <p:nvPr/>
          </p:nvCxnSpPr>
          <p:spPr>
            <a:xfrm flipH="1">
              <a:off x="6573417" y="4343908"/>
              <a:ext cx="740308" cy="214192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F4DB371-23C8-4F80-A65A-1B9063DCA72C}"/>
                </a:ext>
              </a:extLst>
            </p:cNvPr>
            <p:cNvSpPr/>
            <p:nvPr/>
          </p:nvSpPr>
          <p:spPr>
            <a:xfrm>
              <a:off x="4243499" y="3429000"/>
              <a:ext cx="3219450" cy="321945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5" name="Content Placeholder 2">
            <a:extLst>
              <a:ext uri="{FF2B5EF4-FFF2-40B4-BE49-F238E27FC236}">
                <a16:creationId xmlns:a16="http://schemas.microsoft.com/office/drawing/2014/main" id="{795EA689-DC0D-4543-AF55-7989864E52D2}"/>
              </a:ext>
            </a:extLst>
          </p:cNvPr>
          <p:cNvSpPr>
            <a:spLocks noGrp="1"/>
          </p:cNvSpPr>
          <p:nvPr>
            <p:ph idx="1"/>
          </p:nvPr>
        </p:nvSpPr>
        <p:spPr>
          <a:xfrm>
            <a:off x="838200" y="1825625"/>
            <a:ext cx="10515600" cy="4351338"/>
          </a:xfrm>
        </p:spPr>
        <p:txBody>
          <a:bodyPr/>
          <a:lstStyle/>
          <a:p>
            <a:r>
              <a:rPr lang="nl-NL" dirty="0"/>
              <a:t>Hamiltonian path on circle chord graphs is known to be hard (Damaschke 1989)</a:t>
            </a:r>
          </a:p>
          <a:p>
            <a:r>
              <a:rPr lang="nl-NL" dirty="0"/>
              <a:t>We will show that Circle Chord graphs are Ray graphs that can be represented with polynomial bit complexity. </a:t>
            </a:r>
          </a:p>
        </p:txBody>
      </p:sp>
    </p:spTree>
    <p:extLst>
      <p:ext uri="{BB962C8B-B14F-4D97-AF65-F5344CB8AC3E}">
        <p14:creationId xmlns:p14="http://schemas.microsoft.com/office/powerpoint/2010/main" val="326595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C6AE-F5C5-4EA8-ABD7-294CD298ACA9}"/>
              </a:ext>
            </a:extLst>
          </p:cNvPr>
          <p:cNvSpPr>
            <a:spLocks noGrp="1"/>
          </p:cNvSpPr>
          <p:nvPr>
            <p:ph type="title"/>
          </p:nvPr>
        </p:nvSpPr>
        <p:spPr/>
        <p:txBody>
          <a:bodyPr/>
          <a:lstStyle/>
          <a:p>
            <a:r>
              <a:rPr lang="nl-NL" dirty="0"/>
              <a:t>Constructing points</a:t>
            </a:r>
          </a:p>
        </p:txBody>
      </p:sp>
      <p:sp>
        <p:nvSpPr>
          <p:cNvPr id="8" name="Freeform: Shape 7">
            <a:extLst>
              <a:ext uri="{FF2B5EF4-FFF2-40B4-BE49-F238E27FC236}">
                <a16:creationId xmlns:a16="http://schemas.microsoft.com/office/drawing/2014/main" id="{9E06AD86-2B6F-4924-919A-B47C6CCDF4B9}"/>
              </a:ext>
            </a:extLst>
          </p:cNvPr>
          <p:cNvSpPr/>
          <p:nvPr/>
        </p:nvSpPr>
        <p:spPr>
          <a:xfrm>
            <a:off x="3877056" y="2104390"/>
            <a:ext cx="2061965" cy="438848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562B9A5-26A6-4412-8F90-5AD5C431C3F5}"/>
                  </a:ext>
                </a:extLst>
              </p:cNvPr>
              <p:cNvSpPr txBox="1"/>
              <p:nvPr/>
            </p:nvSpPr>
            <p:spPr>
              <a:xfrm>
                <a:off x="2426464" y="6340090"/>
                <a:ext cx="10057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𝑓</m:t>
                      </m:r>
                      <m:d>
                        <m:dPr>
                          <m:ctrlPr>
                            <a:rPr lang="nl-NL" b="0" i="1" smtClean="0">
                              <a:latin typeface="Cambria Math" panose="02040503050406030204" pitchFamily="18" charset="0"/>
                            </a:rPr>
                          </m:ctrlPr>
                        </m:dPr>
                        <m:e>
                          <m:r>
                            <a:rPr lang="nl-NL" b="0" i="1" smtClean="0">
                              <a:latin typeface="Cambria Math" panose="02040503050406030204" pitchFamily="18" charset="0"/>
                            </a:rPr>
                            <m:t>𝑥</m:t>
                          </m:r>
                        </m:e>
                      </m:d>
                      <m:r>
                        <a:rPr lang="nl-NL" b="0" i="1" smtClean="0">
                          <a:latin typeface="Cambria Math" panose="02040503050406030204" pitchFamily="18" charset="0"/>
                        </a:rPr>
                        <m:t>=</m:t>
                      </m:r>
                      <m:r>
                        <a:rPr lang="nl-NL" b="0" i="1" smtClean="0">
                          <a:latin typeface="Cambria Math" panose="02040503050406030204" pitchFamily="18" charset="0"/>
                        </a:rPr>
                        <m:t>𝑥</m:t>
                      </m:r>
                      <m:r>
                        <a:rPr lang="nl-NL" b="0" i="1" smtClean="0">
                          <a:latin typeface="Cambria Math" panose="02040503050406030204" pitchFamily="18" charset="0"/>
                        </a:rPr>
                        <m:t>!</m:t>
                      </m:r>
                    </m:oMath>
                  </m:oMathPara>
                </a14:m>
                <a:endParaRPr lang="nl-NL" dirty="0"/>
              </a:p>
            </p:txBody>
          </p:sp>
        </mc:Choice>
        <mc:Fallback xmlns="">
          <p:sp>
            <p:nvSpPr>
              <p:cNvPr id="10" name="TextBox 9">
                <a:extLst>
                  <a:ext uri="{FF2B5EF4-FFF2-40B4-BE49-F238E27FC236}">
                    <a16:creationId xmlns:a16="http://schemas.microsoft.com/office/drawing/2014/main" id="{F562B9A5-26A6-4412-8F90-5AD5C431C3F5}"/>
                  </a:ext>
                </a:extLst>
              </p:cNvPr>
              <p:cNvSpPr txBox="1">
                <a:spLocks noRot="1" noChangeAspect="1" noMove="1" noResize="1" noEditPoints="1" noAdjustHandles="1" noChangeArrowheads="1" noChangeShapeType="1" noTextEdit="1"/>
              </p:cNvSpPr>
              <p:nvPr/>
            </p:nvSpPr>
            <p:spPr>
              <a:xfrm>
                <a:off x="2426464" y="6340090"/>
                <a:ext cx="1005788" cy="276999"/>
              </a:xfrm>
              <a:prstGeom prst="rect">
                <a:avLst/>
              </a:prstGeom>
              <a:blipFill>
                <a:blip r:embed="rId3"/>
                <a:stretch>
                  <a:fillRect l="-7879" t="-2222" r="-5455" b="-35556"/>
                </a:stretch>
              </a:blipFill>
            </p:spPr>
            <p:txBody>
              <a:bodyPr/>
              <a:lstStyle/>
              <a:p>
                <a:r>
                  <a:rPr lang="nl-NL">
                    <a:noFill/>
                  </a:rPr>
                  <a:t> </a:t>
                </a:r>
              </a:p>
            </p:txBody>
          </p:sp>
        </mc:Fallback>
      </mc:AlternateContent>
      <p:sp>
        <p:nvSpPr>
          <p:cNvPr id="11" name="Oval 10">
            <a:extLst>
              <a:ext uri="{FF2B5EF4-FFF2-40B4-BE49-F238E27FC236}">
                <a16:creationId xmlns:a16="http://schemas.microsoft.com/office/drawing/2014/main" id="{523E6DC8-AC80-4538-B790-CC8D5C796B56}"/>
              </a:ext>
            </a:extLst>
          </p:cNvPr>
          <p:cNvSpPr/>
          <p:nvPr/>
        </p:nvSpPr>
        <p:spPr>
          <a:xfrm>
            <a:off x="3828157" y="643579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ABCC3EFD-612A-4D1A-9B41-71F1C0000F17}"/>
              </a:ext>
            </a:extLst>
          </p:cNvPr>
          <p:cNvSpPr/>
          <p:nvPr/>
        </p:nvSpPr>
        <p:spPr>
          <a:xfrm>
            <a:off x="4226052" y="6291072"/>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D3976B68-EACD-4E4F-8DE4-4FC40934CFB2}"/>
              </a:ext>
            </a:extLst>
          </p:cNvPr>
          <p:cNvSpPr/>
          <p:nvPr/>
        </p:nvSpPr>
        <p:spPr>
          <a:xfrm>
            <a:off x="4598547" y="608940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307939D6-B41E-4478-B6BA-9D67348769FA}"/>
              </a:ext>
            </a:extLst>
          </p:cNvPr>
          <p:cNvSpPr/>
          <p:nvPr/>
        </p:nvSpPr>
        <p:spPr>
          <a:xfrm>
            <a:off x="4908038" y="5818378"/>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DE30BF9A-8457-40C9-9A87-82194AC98975}"/>
              </a:ext>
            </a:extLst>
          </p:cNvPr>
          <p:cNvSpPr/>
          <p:nvPr/>
        </p:nvSpPr>
        <p:spPr>
          <a:xfrm>
            <a:off x="5195316" y="544932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CDB28292-9393-47EF-BC05-DB7C2015E724}"/>
              </a:ext>
            </a:extLst>
          </p:cNvPr>
          <p:cNvSpPr/>
          <p:nvPr/>
        </p:nvSpPr>
        <p:spPr>
          <a:xfrm>
            <a:off x="5433060" y="4830826"/>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A41DFAE-ECA7-4E1F-8D6D-039E1534AA58}"/>
              </a:ext>
            </a:extLst>
          </p:cNvPr>
          <p:cNvSpPr/>
          <p:nvPr/>
        </p:nvSpPr>
        <p:spPr>
          <a:xfrm>
            <a:off x="5685939" y="373491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2FDB6F35-D0EF-423F-8F08-A1B47584B14B}"/>
              </a:ext>
            </a:extLst>
          </p:cNvPr>
          <p:cNvSpPr/>
          <p:nvPr/>
        </p:nvSpPr>
        <p:spPr>
          <a:xfrm>
            <a:off x="5896225" y="2061594"/>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87B3A74E-5F86-4B45-9C02-DBA24642A287}"/>
                  </a:ext>
                </a:extLst>
              </p:cNvPr>
              <p:cNvSpPr>
                <a:spLocks noGrp="1"/>
              </p:cNvSpPr>
              <p:nvPr>
                <p:ph idx="1"/>
              </p:nvPr>
            </p:nvSpPr>
            <p:spPr>
              <a:xfrm>
                <a:off x="838200" y="1825625"/>
                <a:ext cx="10515600" cy="4351338"/>
              </a:xfrm>
            </p:spPr>
            <p:txBody>
              <a:bodyPr/>
              <a:lstStyle/>
              <a:p>
                <a:r>
                  <a:rPr lang="nl-NL" dirty="0"/>
                  <a:t>Points for </a:t>
                </a:r>
                <a:r>
                  <a:rPr lang="nl-NL" i="1" dirty="0"/>
                  <a:t>x=1, x=2, …. x=2n</a:t>
                </a:r>
              </a:p>
              <a:p>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𝑝</m:t>
                        </m:r>
                      </m:e>
                      <m:sub>
                        <m:r>
                          <a:rPr lang="nl-NL" b="0" i="1" smtClean="0">
                            <a:latin typeface="Cambria Math" panose="02040503050406030204" pitchFamily="18" charset="0"/>
                          </a:rPr>
                          <m:t>1</m:t>
                        </m:r>
                      </m:sub>
                    </m:sSub>
                    <m:r>
                      <a:rPr lang="nl-NL" b="0" i="1" smtClean="0">
                        <a:latin typeface="Cambria Math" panose="02040503050406030204" pitchFamily="18" charset="0"/>
                      </a:rPr>
                      <m:t>=</m:t>
                    </m:r>
                    <m:d>
                      <m:dPr>
                        <m:ctrlPr>
                          <a:rPr lang="nl-NL" b="0" i="1" smtClean="0">
                            <a:latin typeface="Cambria Math" panose="02040503050406030204" pitchFamily="18" charset="0"/>
                          </a:rPr>
                        </m:ctrlPr>
                      </m:dPr>
                      <m:e>
                        <m:r>
                          <a:rPr lang="nl-NL" b="0" i="1" smtClean="0">
                            <a:latin typeface="Cambria Math" panose="02040503050406030204" pitchFamily="18" charset="0"/>
                          </a:rPr>
                          <m:t>1,1!</m:t>
                        </m:r>
                      </m:e>
                    </m:d>
                    <m:r>
                      <a:rPr lang="nl-NL" b="0" i="1" smtClean="0">
                        <a:latin typeface="Cambria Math" panose="02040503050406030204" pitchFamily="18" charset="0"/>
                      </a:rPr>
                      <m:t>, </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𝑝</m:t>
                        </m:r>
                      </m:e>
                      <m:sub>
                        <m:r>
                          <a:rPr lang="nl-NL" b="0" i="1" smtClean="0">
                            <a:latin typeface="Cambria Math" panose="02040503050406030204" pitchFamily="18" charset="0"/>
                          </a:rPr>
                          <m:t>2</m:t>
                        </m:r>
                      </m:sub>
                    </m:sSub>
                    <m:r>
                      <a:rPr lang="nl-NL" b="0" i="1" smtClean="0">
                        <a:latin typeface="Cambria Math" panose="02040503050406030204" pitchFamily="18" charset="0"/>
                      </a:rPr>
                      <m:t>=</m:t>
                    </m:r>
                    <m:d>
                      <m:dPr>
                        <m:ctrlPr>
                          <a:rPr lang="nl-NL" b="0" i="1" smtClean="0">
                            <a:latin typeface="Cambria Math" panose="02040503050406030204" pitchFamily="18" charset="0"/>
                          </a:rPr>
                        </m:ctrlPr>
                      </m:dPr>
                      <m:e>
                        <m:r>
                          <a:rPr lang="nl-NL" b="0" i="1" smtClean="0">
                            <a:latin typeface="Cambria Math" panose="02040503050406030204" pitchFamily="18" charset="0"/>
                          </a:rPr>
                          <m:t>2,2!</m:t>
                        </m:r>
                      </m:e>
                    </m:d>
                  </m:oMath>
                </a14:m>
                <a:r>
                  <a:rPr lang="nl-NL" dirty="0"/>
                  <a:t>…</a:t>
                </a:r>
              </a:p>
              <a:p>
                <a:r>
                  <a:rPr lang="nl-NL" dirty="0"/>
                  <a:t>No ray intersections below</a:t>
                </a:r>
              </a:p>
              <a:p>
                <a:pPr marL="0" indent="0">
                  <a:buNone/>
                </a:pPr>
                <a:r>
                  <a:rPr lang="nl-NL" dirty="0"/>
                  <a:t>   the curve</a:t>
                </a:r>
              </a:p>
            </p:txBody>
          </p:sp>
        </mc:Choice>
        <mc:Fallback>
          <p:sp>
            <p:nvSpPr>
              <p:cNvPr id="19" name="Content Placeholder 2">
                <a:extLst>
                  <a:ext uri="{FF2B5EF4-FFF2-40B4-BE49-F238E27FC236}">
                    <a16:creationId xmlns:a16="http://schemas.microsoft.com/office/drawing/2014/main" id="{87B3A74E-5F86-4B45-9C02-DBA24642A287}"/>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4"/>
                <a:stretch>
                  <a:fillRect l="-1043" t="-2241"/>
                </a:stretch>
              </a:blipFill>
            </p:spPr>
            <p:txBody>
              <a:bodyPr/>
              <a:lstStyle/>
              <a:p>
                <a:r>
                  <a:rPr lang="nl-NL">
                    <a:noFill/>
                  </a:rPr>
                  <a:t> </a:t>
                </a:r>
              </a:p>
            </p:txBody>
          </p:sp>
        </mc:Fallback>
      </mc:AlternateContent>
      <p:cxnSp>
        <p:nvCxnSpPr>
          <p:cNvPr id="4" name="Straight Arrow Connector 3">
            <a:extLst>
              <a:ext uri="{FF2B5EF4-FFF2-40B4-BE49-F238E27FC236}">
                <a16:creationId xmlns:a16="http://schemas.microsoft.com/office/drawing/2014/main" id="{77D0F6F7-B7C6-498B-8455-FC4A8F335930}"/>
              </a:ext>
            </a:extLst>
          </p:cNvPr>
          <p:cNvCxnSpPr>
            <a:cxnSpLocks/>
          </p:cNvCxnSpPr>
          <p:nvPr/>
        </p:nvCxnSpPr>
        <p:spPr>
          <a:xfrm flipV="1">
            <a:off x="3867531" y="4959213"/>
            <a:ext cx="2114285" cy="152890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029A22-5E49-4686-87A8-F5C96B5A01B9}"/>
              </a:ext>
            </a:extLst>
          </p:cNvPr>
          <p:cNvCxnSpPr>
            <a:cxnSpLocks/>
          </p:cNvCxnSpPr>
          <p:nvPr/>
        </p:nvCxnSpPr>
        <p:spPr>
          <a:xfrm flipV="1">
            <a:off x="5475855" y="1238250"/>
            <a:ext cx="620145" cy="366345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F20056-4D8A-4D8A-A8ED-B74869493348}"/>
              </a:ext>
            </a:extLst>
          </p:cNvPr>
          <p:cNvCxnSpPr>
            <a:cxnSpLocks/>
          </p:cNvCxnSpPr>
          <p:nvPr/>
        </p:nvCxnSpPr>
        <p:spPr>
          <a:xfrm flipV="1">
            <a:off x="4636763" y="2820878"/>
            <a:ext cx="1525912" cy="333736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463E182-B711-4EE1-8D34-208A1DCBF253}"/>
              </a:ext>
            </a:extLst>
          </p:cNvPr>
          <p:cNvCxnSpPr>
            <a:cxnSpLocks/>
          </p:cNvCxnSpPr>
          <p:nvPr/>
        </p:nvCxnSpPr>
        <p:spPr>
          <a:xfrm flipV="1">
            <a:off x="3867531" y="1543052"/>
            <a:ext cx="2342655" cy="493553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C3EAD1-E9D5-4C1D-AB7E-FAB541B8C026}"/>
              </a:ext>
            </a:extLst>
          </p:cNvPr>
          <p:cNvCxnSpPr>
            <a:cxnSpLocks/>
          </p:cNvCxnSpPr>
          <p:nvPr/>
        </p:nvCxnSpPr>
        <p:spPr>
          <a:xfrm flipV="1">
            <a:off x="4268847" y="4125308"/>
            <a:ext cx="1827153" cy="220983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3161-4239-4901-8456-D233E9F1B3B9}"/>
              </a:ext>
            </a:extLst>
          </p:cNvPr>
          <p:cNvSpPr>
            <a:spLocks noGrp="1"/>
          </p:cNvSpPr>
          <p:nvPr>
            <p:ph type="title"/>
          </p:nvPr>
        </p:nvSpPr>
        <p:spPr/>
        <p:txBody>
          <a:bodyPr/>
          <a:lstStyle/>
          <a:p>
            <a:r>
              <a:rPr lang="nl-NL" dirty="0"/>
              <a:t>Unrolling a circle graph</a:t>
            </a:r>
          </a:p>
        </p:txBody>
      </p:sp>
      <p:cxnSp>
        <p:nvCxnSpPr>
          <p:cNvPr id="6" name="Straight Connector 5">
            <a:extLst>
              <a:ext uri="{FF2B5EF4-FFF2-40B4-BE49-F238E27FC236}">
                <a16:creationId xmlns:a16="http://schemas.microsoft.com/office/drawing/2014/main" id="{E6D636A4-4E56-4362-90D4-866D52FE43B9}"/>
              </a:ext>
            </a:extLst>
          </p:cNvPr>
          <p:cNvCxnSpPr>
            <a:cxnSpLocks/>
          </p:cNvCxnSpPr>
          <p:nvPr/>
        </p:nvCxnSpPr>
        <p:spPr>
          <a:xfrm flipV="1">
            <a:off x="1504950" y="2800350"/>
            <a:ext cx="2409825" cy="628651"/>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D1BC76-A7E1-44D3-833E-3C03F66C9541}"/>
              </a:ext>
            </a:extLst>
          </p:cNvPr>
          <p:cNvCxnSpPr>
            <a:cxnSpLocks/>
          </p:cNvCxnSpPr>
          <p:nvPr/>
        </p:nvCxnSpPr>
        <p:spPr>
          <a:xfrm flipH="1">
            <a:off x="1528408" y="2629020"/>
            <a:ext cx="784836" cy="21755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FA1A93-795F-4647-A7C6-18EC18D5F9A4}"/>
              </a:ext>
            </a:extLst>
          </p:cNvPr>
          <p:cNvCxnSpPr>
            <a:cxnSpLocks/>
          </p:cNvCxnSpPr>
          <p:nvPr/>
        </p:nvCxnSpPr>
        <p:spPr>
          <a:xfrm>
            <a:off x="1364871" y="3902089"/>
            <a:ext cx="1787904" cy="18049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770E43-360D-4190-A987-ED9E083CB30F}"/>
              </a:ext>
            </a:extLst>
          </p:cNvPr>
          <p:cNvCxnSpPr>
            <a:cxnSpLocks/>
            <a:stCxn id="4" idx="7"/>
          </p:cNvCxnSpPr>
          <p:nvPr/>
        </p:nvCxnSpPr>
        <p:spPr>
          <a:xfrm flipH="1">
            <a:off x="3405855" y="2959090"/>
            <a:ext cx="704192" cy="2695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CC4B876-7C8C-4996-9858-71877A94EF10}"/>
              </a:ext>
            </a:extLst>
          </p:cNvPr>
          <p:cNvCxnSpPr>
            <a:cxnSpLocks/>
          </p:cNvCxnSpPr>
          <p:nvPr/>
        </p:nvCxnSpPr>
        <p:spPr>
          <a:xfrm flipH="1">
            <a:off x="3691993" y="3402520"/>
            <a:ext cx="740308" cy="214192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DDE453E3-1F18-40A5-8E12-3843FFFE9DE0}"/>
              </a:ext>
            </a:extLst>
          </p:cNvPr>
          <p:cNvSpPr/>
          <p:nvPr/>
        </p:nvSpPr>
        <p:spPr>
          <a:xfrm>
            <a:off x="7095744" y="1335659"/>
            <a:ext cx="2423160" cy="5157216"/>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9" name="Oval 48">
            <a:extLst>
              <a:ext uri="{FF2B5EF4-FFF2-40B4-BE49-F238E27FC236}">
                <a16:creationId xmlns:a16="http://schemas.microsoft.com/office/drawing/2014/main" id="{FF16C2A7-FF15-41EC-9210-E91CD3AB4D28}"/>
              </a:ext>
            </a:extLst>
          </p:cNvPr>
          <p:cNvSpPr/>
          <p:nvPr/>
        </p:nvSpPr>
        <p:spPr>
          <a:xfrm>
            <a:off x="7686104" y="6155563"/>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A9226B7F-591B-4516-8D40-74AAFB4A3D8E}"/>
              </a:ext>
            </a:extLst>
          </p:cNvPr>
          <p:cNvSpPr/>
          <p:nvPr/>
        </p:nvSpPr>
        <p:spPr>
          <a:xfrm>
            <a:off x="8712136" y="5125847"/>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11B1FDBA-F040-48AB-84F2-DB9912CE0579}"/>
              </a:ext>
            </a:extLst>
          </p:cNvPr>
          <p:cNvSpPr/>
          <p:nvPr/>
        </p:nvSpPr>
        <p:spPr>
          <a:xfrm>
            <a:off x="9021890" y="4235132"/>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622938AF-3967-4E28-9373-AF86D1A9A4FB}"/>
              </a:ext>
            </a:extLst>
          </p:cNvPr>
          <p:cNvSpPr/>
          <p:nvPr/>
        </p:nvSpPr>
        <p:spPr>
          <a:xfrm>
            <a:off x="9459468" y="1310513"/>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0ACEF4FA-2C94-4C63-B258-BD12B2FC4D66}"/>
              </a:ext>
            </a:extLst>
          </p:cNvPr>
          <p:cNvSpPr/>
          <p:nvPr/>
        </p:nvSpPr>
        <p:spPr>
          <a:xfrm>
            <a:off x="9348979" y="2288286"/>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Straight Arrow Connector 65">
            <a:extLst>
              <a:ext uri="{FF2B5EF4-FFF2-40B4-BE49-F238E27FC236}">
                <a16:creationId xmlns:a16="http://schemas.microsoft.com/office/drawing/2014/main" id="{4A48FDB5-111F-46CE-AD06-E63D44183EB9}"/>
              </a:ext>
            </a:extLst>
          </p:cNvPr>
          <p:cNvCxnSpPr>
            <a:cxnSpLocks/>
          </p:cNvCxnSpPr>
          <p:nvPr/>
        </p:nvCxnSpPr>
        <p:spPr>
          <a:xfrm flipV="1">
            <a:off x="8403969" y="2047875"/>
            <a:ext cx="2425956" cy="368141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0AD274C-5F4B-4418-BD9B-78A1ABEBC28E}"/>
              </a:ext>
            </a:extLst>
          </p:cNvPr>
          <p:cNvCxnSpPr>
            <a:cxnSpLocks/>
          </p:cNvCxnSpPr>
          <p:nvPr/>
        </p:nvCxnSpPr>
        <p:spPr>
          <a:xfrm flipV="1">
            <a:off x="8079390" y="1266317"/>
            <a:ext cx="2747739" cy="47639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5D5A15B-67A5-4961-A258-BDC3AFA13DA1}"/>
              </a:ext>
            </a:extLst>
          </p:cNvPr>
          <p:cNvCxnSpPr>
            <a:cxnSpLocks/>
          </p:cNvCxnSpPr>
          <p:nvPr/>
        </p:nvCxnSpPr>
        <p:spPr>
          <a:xfrm flipV="1">
            <a:off x="7401872" y="601853"/>
            <a:ext cx="2877799" cy="57699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80B7D75-DE75-455C-A274-C5535808E610}"/>
              </a:ext>
            </a:extLst>
          </p:cNvPr>
          <p:cNvCxnSpPr>
            <a:cxnSpLocks/>
          </p:cNvCxnSpPr>
          <p:nvPr/>
        </p:nvCxnSpPr>
        <p:spPr>
          <a:xfrm flipV="1">
            <a:off x="9252967" y="480870"/>
            <a:ext cx="363980" cy="289602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2" name="Arrow: Right 81">
            <a:extLst>
              <a:ext uri="{FF2B5EF4-FFF2-40B4-BE49-F238E27FC236}">
                <a16:creationId xmlns:a16="http://schemas.microsoft.com/office/drawing/2014/main" id="{0BB75647-962E-4C11-BD42-CE7664A24686}"/>
              </a:ext>
            </a:extLst>
          </p:cNvPr>
          <p:cNvSpPr/>
          <p:nvPr/>
        </p:nvSpPr>
        <p:spPr>
          <a:xfrm>
            <a:off x="625249" y="3799483"/>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Arrow: Right 82">
            <a:extLst>
              <a:ext uri="{FF2B5EF4-FFF2-40B4-BE49-F238E27FC236}">
                <a16:creationId xmlns:a16="http://schemas.microsoft.com/office/drawing/2014/main" id="{8F70B588-5CD1-4C6F-B24B-86049C6FFD4C}"/>
              </a:ext>
            </a:extLst>
          </p:cNvPr>
          <p:cNvSpPr/>
          <p:nvPr/>
        </p:nvSpPr>
        <p:spPr>
          <a:xfrm rot="20782807">
            <a:off x="815569" y="4833108"/>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Arrow: Right 83">
            <a:extLst>
              <a:ext uri="{FF2B5EF4-FFF2-40B4-BE49-F238E27FC236}">
                <a16:creationId xmlns:a16="http://schemas.microsoft.com/office/drawing/2014/main" id="{3AED4AF1-A142-47C1-8482-246B8FFAA329}"/>
              </a:ext>
            </a:extLst>
          </p:cNvPr>
          <p:cNvSpPr/>
          <p:nvPr/>
        </p:nvSpPr>
        <p:spPr>
          <a:xfrm rot="16200000">
            <a:off x="2863446" y="5997573"/>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Arrow: Right 84">
            <a:extLst>
              <a:ext uri="{FF2B5EF4-FFF2-40B4-BE49-F238E27FC236}">
                <a16:creationId xmlns:a16="http://schemas.microsoft.com/office/drawing/2014/main" id="{C926A701-1251-437B-8B1A-1FE94B16D120}"/>
              </a:ext>
            </a:extLst>
          </p:cNvPr>
          <p:cNvSpPr/>
          <p:nvPr/>
        </p:nvSpPr>
        <p:spPr>
          <a:xfrm rot="16200000">
            <a:off x="3116526" y="5997572"/>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Arrow: Right 85">
            <a:extLst>
              <a:ext uri="{FF2B5EF4-FFF2-40B4-BE49-F238E27FC236}">
                <a16:creationId xmlns:a16="http://schemas.microsoft.com/office/drawing/2014/main" id="{11670CA8-A96C-4909-B41B-407253E659A2}"/>
              </a:ext>
            </a:extLst>
          </p:cNvPr>
          <p:cNvSpPr/>
          <p:nvPr/>
        </p:nvSpPr>
        <p:spPr>
          <a:xfrm rot="13243111">
            <a:off x="3761415" y="5731391"/>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Arrow: Right 86">
            <a:extLst>
              <a:ext uri="{FF2B5EF4-FFF2-40B4-BE49-F238E27FC236}">
                <a16:creationId xmlns:a16="http://schemas.microsoft.com/office/drawing/2014/main" id="{BCC445F0-33F9-4160-A3D0-BA197BE4B05F}"/>
              </a:ext>
            </a:extLst>
          </p:cNvPr>
          <p:cNvSpPr/>
          <p:nvPr/>
        </p:nvSpPr>
        <p:spPr>
          <a:xfrm rot="8264444">
            <a:off x="4385262" y="3063240"/>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Arrow: Right 87">
            <a:extLst>
              <a:ext uri="{FF2B5EF4-FFF2-40B4-BE49-F238E27FC236}">
                <a16:creationId xmlns:a16="http://schemas.microsoft.com/office/drawing/2014/main" id="{A8E5E851-E3F3-485C-880C-801FD57AD077}"/>
              </a:ext>
            </a:extLst>
          </p:cNvPr>
          <p:cNvSpPr/>
          <p:nvPr/>
        </p:nvSpPr>
        <p:spPr>
          <a:xfrm rot="5998691">
            <a:off x="3911312" y="2441477"/>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Arrow: Right 88">
            <a:extLst>
              <a:ext uri="{FF2B5EF4-FFF2-40B4-BE49-F238E27FC236}">
                <a16:creationId xmlns:a16="http://schemas.microsoft.com/office/drawing/2014/main" id="{0701659B-5EAD-4010-A0E1-753660B825E2}"/>
              </a:ext>
            </a:extLst>
          </p:cNvPr>
          <p:cNvSpPr/>
          <p:nvPr/>
        </p:nvSpPr>
        <p:spPr>
          <a:xfrm rot="9287006">
            <a:off x="4004345" y="2547760"/>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Arrow: Right 89">
            <a:extLst>
              <a:ext uri="{FF2B5EF4-FFF2-40B4-BE49-F238E27FC236}">
                <a16:creationId xmlns:a16="http://schemas.microsoft.com/office/drawing/2014/main" id="{05844756-E666-4126-89E6-765ED422F1E4}"/>
              </a:ext>
            </a:extLst>
          </p:cNvPr>
          <p:cNvSpPr/>
          <p:nvPr/>
        </p:nvSpPr>
        <p:spPr>
          <a:xfrm rot="3605333">
            <a:off x="1862223" y="2130461"/>
            <a:ext cx="578658"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3" name="Picture 92" descr="A pair of scissors&#10;&#10;Description automatically generated">
            <a:extLst>
              <a:ext uri="{FF2B5EF4-FFF2-40B4-BE49-F238E27FC236}">
                <a16:creationId xmlns:a16="http://schemas.microsoft.com/office/drawing/2014/main" id="{E316E085-6C7A-4D2E-909D-D4DE98F1B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78121" flipH="1">
            <a:off x="739329" y="3036760"/>
            <a:ext cx="610825" cy="610825"/>
          </a:xfrm>
          <a:prstGeom prst="rect">
            <a:avLst/>
          </a:prstGeom>
        </p:spPr>
      </p:pic>
      <p:sp>
        <p:nvSpPr>
          <p:cNvPr id="4" name="Oval 3">
            <a:extLst>
              <a:ext uri="{FF2B5EF4-FFF2-40B4-BE49-F238E27FC236}">
                <a16:creationId xmlns:a16="http://schemas.microsoft.com/office/drawing/2014/main" id="{E0067050-6D6F-4C6B-BC3B-0D3E3AC6FB81}"/>
              </a:ext>
            </a:extLst>
          </p:cNvPr>
          <p:cNvSpPr/>
          <p:nvPr/>
        </p:nvSpPr>
        <p:spPr>
          <a:xfrm>
            <a:off x="1362075" y="2487612"/>
            <a:ext cx="3219450" cy="321945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tangle 90">
            <a:extLst>
              <a:ext uri="{FF2B5EF4-FFF2-40B4-BE49-F238E27FC236}">
                <a16:creationId xmlns:a16="http://schemas.microsoft.com/office/drawing/2014/main" id="{810C335E-C341-4FBC-BBFF-15E7D7230660}"/>
              </a:ext>
            </a:extLst>
          </p:cNvPr>
          <p:cNvSpPr/>
          <p:nvPr/>
        </p:nvSpPr>
        <p:spPr>
          <a:xfrm>
            <a:off x="1357572" y="3510228"/>
            <a:ext cx="192476" cy="235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85D0B165-EA7D-418B-A89E-F49A8E9B195C}"/>
              </a:ext>
            </a:extLst>
          </p:cNvPr>
          <p:cNvSpPr/>
          <p:nvPr/>
        </p:nvSpPr>
        <p:spPr>
          <a:xfrm>
            <a:off x="7045452" y="6442583"/>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E6871E06-E19C-4954-B0F3-35DBC391BD52}"/>
              </a:ext>
            </a:extLst>
          </p:cNvPr>
          <p:cNvSpPr/>
          <p:nvPr/>
        </p:nvSpPr>
        <p:spPr>
          <a:xfrm>
            <a:off x="7349490" y="6319139"/>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F50CDBB8-8589-48A5-8DC3-1168B1BA9DAF}"/>
              </a:ext>
            </a:extLst>
          </p:cNvPr>
          <p:cNvSpPr/>
          <p:nvPr/>
        </p:nvSpPr>
        <p:spPr>
          <a:xfrm>
            <a:off x="8029384" y="5966904"/>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7597EB70-8D66-404A-87BC-B8A025E0CACE}"/>
              </a:ext>
            </a:extLst>
          </p:cNvPr>
          <p:cNvSpPr/>
          <p:nvPr/>
        </p:nvSpPr>
        <p:spPr>
          <a:xfrm>
            <a:off x="8360664" y="5672010"/>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3E72DF80-3BC5-45FB-B6A2-23BA25B59206}"/>
              </a:ext>
            </a:extLst>
          </p:cNvPr>
          <p:cNvSpPr/>
          <p:nvPr/>
        </p:nvSpPr>
        <p:spPr>
          <a:xfrm>
            <a:off x="9202675" y="3301936"/>
            <a:ext cx="100584" cy="1005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8" name="Straight Arrow Connector 57">
            <a:extLst>
              <a:ext uri="{FF2B5EF4-FFF2-40B4-BE49-F238E27FC236}">
                <a16:creationId xmlns:a16="http://schemas.microsoft.com/office/drawing/2014/main" id="{9C0D02D6-AFAF-4970-A90A-E5D34424E1DB}"/>
              </a:ext>
            </a:extLst>
          </p:cNvPr>
          <p:cNvCxnSpPr>
            <a:cxnSpLocks/>
          </p:cNvCxnSpPr>
          <p:nvPr/>
        </p:nvCxnSpPr>
        <p:spPr>
          <a:xfrm flipV="1">
            <a:off x="7095744" y="4768057"/>
            <a:ext cx="3610356" cy="173091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 fill="hold"/>
                                        <p:tgtEl>
                                          <p:spTgt spid="47"/>
                                        </p:tgtEl>
                                        <p:attrNameLst>
                                          <p:attrName>fillcolor</p:attrName>
                                        </p:attrNameLst>
                                      </p:cBhvr>
                                      <p:to>
                                        <a:schemeClr val="accent2"/>
                                      </p:to>
                                    </p:animClr>
                                    <p:set>
                                      <p:cBhvr>
                                        <p:cTn id="7" dur="10" fill="hold"/>
                                        <p:tgtEl>
                                          <p:spTgt spid="47"/>
                                        </p:tgtEl>
                                        <p:attrNameLst>
                                          <p:attrName>fill.type</p:attrName>
                                        </p:attrNameLst>
                                      </p:cBhvr>
                                      <p:to>
                                        <p:strVal val="solid"/>
                                      </p:to>
                                    </p:set>
                                    <p:set>
                                      <p:cBhvr>
                                        <p:cTn id="8" dur="10" fill="hold"/>
                                        <p:tgtEl>
                                          <p:spTgt spid="4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10" fill="hold"/>
                                        <p:tgtEl>
                                          <p:spTgt spid="48"/>
                                        </p:tgtEl>
                                        <p:attrNameLst>
                                          <p:attrName>fillcolor</p:attrName>
                                        </p:attrNameLst>
                                      </p:cBhvr>
                                      <p:to>
                                        <a:srgbClr val="5B9BD5"/>
                                      </p:to>
                                    </p:animClr>
                                    <p:set>
                                      <p:cBhvr>
                                        <p:cTn id="15" dur="10" fill="hold"/>
                                        <p:tgtEl>
                                          <p:spTgt spid="48"/>
                                        </p:tgtEl>
                                        <p:attrNameLst>
                                          <p:attrName>fill.type</p:attrName>
                                        </p:attrNameLst>
                                      </p:cBhvr>
                                      <p:to>
                                        <p:strVal val="solid"/>
                                      </p:to>
                                    </p:set>
                                    <p:set>
                                      <p:cBhvr>
                                        <p:cTn id="16" dur="10" fill="hold"/>
                                        <p:tgtEl>
                                          <p:spTgt spid="48"/>
                                        </p:tgtEl>
                                        <p:attrNameLst>
                                          <p:attrName>fill.on</p:attrName>
                                        </p:attrNameLst>
                                      </p:cBhvr>
                                      <p:to>
                                        <p:strVal val="true"/>
                                      </p:to>
                                    </p:set>
                                  </p:childTnLst>
                                </p:cTn>
                              </p:par>
                              <p:par>
                                <p:cTn id="17" presetID="1" presetClass="exit" presetSubtype="0" fill="hold" grpId="1" nodeType="withEffect">
                                  <p:stCondLst>
                                    <p:cond delay="0"/>
                                  </p:stCondLst>
                                  <p:childTnLst>
                                    <p:set>
                                      <p:cBhvr>
                                        <p:cTn id="18" dur="1" fill="hold">
                                          <p:stCondLst>
                                            <p:cond delay="0"/>
                                          </p:stCondLst>
                                        </p:cTn>
                                        <p:tgtEl>
                                          <p:spTgt spid="8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10" fill="hold"/>
                                        <p:tgtEl>
                                          <p:spTgt spid="50"/>
                                        </p:tgtEl>
                                        <p:attrNameLst>
                                          <p:attrName>fillcolor</p:attrName>
                                        </p:attrNameLst>
                                      </p:cBhvr>
                                      <p:to>
                                        <a:srgbClr val="FF0000"/>
                                      </p:to>
                                    </p:animClr>
                                    <p:set>
                                      <p:cBhvr>
                                        <p:cTn id="33" dur="10" fill="hold"/>
                                        <p:tgtEl>
                                          <p:spTgt spid="50"/>
                                        </p:tgtEl>
                                        <p:attrNameLst>
                                          <p:attrName>fill.type</p:attrName>
                                        </p:attrNameLst>
                                      </p:cBhvr>
                                      <p:to>
                                        <p:strVal val="solid"/>
                                      </p:to>
                                    </p:set>
                                    <p:set>
                                      <p:cBhvr>
                                        <p:cTn id="34" dur="10" fill="hold"/>
                                        <p:tgtEl>
                                          <p:spTgt spid="50"/>
                                        </p:tgtEl>
                                        <p:attrNameLst>
                                          <p:attrName>fill.on</p:attrName>
                                        </p:attrNameLst>
                                      </p:cBhvr>
                                      <p:to>
                                        <p:strVal val="true"/>
                                      </p:to>
                                    </p:set>
                                  </p:childTnLst>
                                </p:cTn>
                              </p:par>
                              <p:par>
                                <p:cTn id="35" presetID="1" presetClass="exit" presetSubtype="0" fill="hold" grpId="1" nodeType="withEffect">
                                  <p:stCondLst>
                                    <p:cond delay="0"/>
                                  </p:stCondLst>
                                  <p:childTnLst>
                                    <p:set>
                                      <p:cBhvr>
                                        <p:cTn id="36" dur="1" fill="hold">
                                          <p:stCondLst>
                                            <p:cond delay="0"/>
                                          </p:stCondLst>
                                        </p:cTn>
                                        <p:tgtEl>
                                          <p:spTgt spid="84"/>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10" fill="hold"/>
                                        <p:tgtEl>
                                          <p:spTgt spid="51"/>
                                        </p:tgtEl>
                                        <p:attrNameLst>
                                          <p:attrName>fillcolor</p:attrName>
                                        </p:attrNameLst>
                                      </p:cBhvr>
                                      <p:to>
                                        <a:srgbClr val="7030A0"/>
                                      </p:to>
                                    </p:animClr>
                                    <p:set>
                                      <p:cBhvr>
                                        <p:cTn id="43" dur="10" fill="hold"/>
                                        <p:tgtEl>
                                          <p:spTgt spid="51"/>
                                        </p:tgtEl>
                                        <p:attrNameLst>
                                          <p:attrName>fill.type</p:attrName>
                                        </p:attrNameLst>
                                      </p:cBhvr>
                                      <p:to>
                                        <p:strVal val="solid"/>
                                      </p:to>
                                    </p:set>
                                    <p:set>
                                      <p:cBhvr>
                                        <p:cTn id="44" dur="10" fill="hold"/>
                                        <p:tgtEl>
                                          <p:spTgt spid="51"/>
                                        </p:tgtEl>
                                        <p:attrNameLst>
                                          <p:attrName>fill.on</p:attrName>
                                        </p:attrNameLst>
                                      </p:cBhvr>
                                      <p:to>
                                        <p:strVal val="true"/>
                                      </p:to>
                                    </p:set>
                                  </p:childTnLst>
                                </p:cTn>
                              </p:par>
                              <p:par>
                                <p:cTn id="45" presetID="1" presetClass="exit" presetSubtype="0" fill="hold" grpId="1" nodeType="withEffect">
                                  <p:stCondLst>
                                    <p:cond delay="0"/>
                                  </p:stCondLst>
                                  <p:childTnLst>
                                    <p:set>
                                      <p:cBhvr>
                                        <p:cTn id="46" dur="1" fill="hold">
                                          <p:stCondLst>
                                            <p:cond delay="0"/>
                                          </p:stCondLst>
                                        </p:cTn>
                                        <p:tgtEl>
                                          <p:spTgt spid="8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8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87"/>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10" fill="hold"/>
                                        <p:tgtEl>
                                          <p:spTgt spid="56"/>
                                        </p:tgtEl>
                                        <p:attrNameLst>
                                          <p:attrName>fillcolor</p:attrName>
                                        </p:attrNameLst>
                                      </p:cBhvr>
                                      <p:to>
                                        <a:srgbClr val="70AD47"/>
                                      </p:to>
                                    </p:animClr>
                                    <p:set>
                                      <p:cBhvr>
                                        <p:cTn id="69" dur="10" fill="hold"/>
                                        <p:tgtEl>
                                          <p:spTgt spid="56"/>
                                        </p:tgtEl>
                                        <p:attrNameLst>
                                          <p:attrName>fill.type</p:attrName>
                                        </p:attrNameLst>
                                      </p:cBhvr>
                                      <p:to>
                                        <p:strVal val="solid"/>
                                      </p:to>
                                    </p:set>
                                    <p:set>
                                      <p:cBhvr>
                                        <p:cTn id="70" dur="10" fill="hold"/>
                                        <p:tgtEl>
                                          <p:spTgt spid="56"/>
                                        </p:tgtEl>
                                        <p:attrNameLst>
                                          <p:attrName>fill.on</p:attrName>
                                        </p:attrNameLst>
                                      </p:cBhvr>
                                      <p:to>
                                        <p:strVal val="true"/>
                                      </p:to>
                                    </p:set>
                                  </p:childTnLst>
                                </p:cTn>
                              </p:par>
                              <p:par>
                                <p:cTn id="71" presetID="1" presetClass="exit" presetSubtype="0" fill="hold" grpId="1" nodeType="withEffect">
                                  <p:stCondLst>
                                    <p:cond delay="0"/>
                                  </p:stCondLst>
                                  <p:childTnLst>
                                    <p:set>
                                      <p:cBhvr>
                                        <p:cTn id="72" dur="1" fill="hold">
                                          <p:stCondLst>
                                            <p:cond delay="0"/>
                                          </p:stCondLst>
                                        </p:cTn>
                                        <p:tgtEl>
                                          <p:spTgt spid="89"/>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88"/>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9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DDEC1-27EC-4FBB-B233-79DD6F864591}"/>
              </a:ext>
            </a:extLst>
          </p:cNvPr>
          <p:cNvCxnSpPr>
            <a:cxnSpLocks/>
            <a:endCxn id="5" idx="1"/>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a:stCxn id="6" idx="1"/>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a:stCxn id="9" idx="6"/>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a:stCxn id="9" idx="2"/>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17827E-B69C-4319-8F43-1DACF049980A}"/>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C2B532-53A6-44AB-B5A7-E7126C169FE4}"/>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668B31-D78E-4164-8541-62F828DEA7D5}"/>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15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DDEC1-27EC-4FBB-B233-79DD6F864591}"/>
              </a:ext>
            </a:extLst>
          </p:cNvPr>
          <p:cNvCxnSpPr>
            <a:cxnSpLocks/>
            <a:endCxn id="5" idx="1"/>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a:stCxn id="6" idx="1"/>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a:stCxn id="9" idx="6"/>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a:stCxn id="9" idx="2"/>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579FA1-C0C7-4634-90C8-C67FE1798CC2}"/>
              </a:ext>
            </a:extLst>
          </p:cNvPr>
          <p:cNvCxnSpPr>
            <a:cxnSpLocks/>
          </p:cNvCxnSpPr>
          <p:nvPr/>
        </p:nvCxnSpPr>
        <p:spPr>
          <a:xfrm>
            <a:off x="3852809" y="5661061"/>
            <a:ext cx="382198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42E1E2-C9B8-4D81-87AF-5F08200EFCCE}"/>
              </a:ext>
            </a:extLst>
          </p:cNvPr>
          <p:cNvCxnSpPr>
            <a:cxnSpLocks/>
          </p:cNvCxnSpPr>
          <p:nvPr/>
        </p:nvCxnSpPr>
        <p:spPr>
          <a:xfrm>
            <a:off x="3852809" y="3326493"/>
            <a:ext cx="0" cy="23345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8B8B0F-EDBB-4B73-A1F2-1BDA59695E77}"/>
              </a:ext>
            </a:extLst>
          </p:cNvPr>
          <p:cNvCxnSpPr>
            <a:cxnSpLocks/>
          </p:cNvCxnSpPr>
          <p:nvPr/>
        </p:nvCxnSpPr>
        <p:spPr>
          <a:xfrm>
            <a:off x="3852809" y="3326493"/>
            <a:ext cx="4202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50D1B8-1AF0-4E8D-A7DD-9387699524CB}"/>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91EDE6-F965-4BE0-B974-D9B93BF6B419}"/>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BF409B-B750-4B97-966E-F1A4CEC3D189}"/>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65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Finding a polyline</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0024013-5B4B-44FE-98A9-4BA2E861002A}"/>
              </a:ext>
            </a:extLst>
          </p:cNvPr>
          <p:cNvGrpSpPr/>
          <p:nvPr/>
        </p:nvGrpSpPr>
        <p:grpSpPr>
          <a:xfrm>
            <a:off x="3845254" y="3312207"/>
            <a:ext cx="3970848" cy="2875259"/>
            <a:chOff x="3845254" y="3312207"/>
            <a:chExt cx="3970848" cy="2875259"/>
          </a:xfrm>
        </p:grpSpPr>
        <p:cxnSp>
          <p:nvCxnSpPr>
            <p:cNvPr id="16" name="Straight Connector 15">
              <a:extLst>
                <a:ext uri="{FF2B5EF4-FFF2-40B4-BE49-F238E27FC236}">
                  <a16:creationId xmlns:a16="http://schemas.microsoft.com/office/drawing/2014/main" id="{DF85A781-D41B-4E37-B858-3B55CA262B5D}"/>
                </a:ext>
              </a:extLst>
            </p:cNvPr>
            <p:cNvCxnSpPr>
              <a:cxnSpLocks/>
            </p:cNvCxnSpPr>
            <p:nvPr/>
          </p:nvCxnSpPr>
          <p:spPr>
            <a:xfrm flipH="1">
              <a:off x="6283933" y="4188099"/>
              <a:ext cx="391772" cy="199936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3A43D2-6B5B-472D-8847-EF41ED2F0BC4}"/>
                </a:ext>
              </a:extLst>
            </p:cNvPr>
            <p:cNvCxnSpPr>
              <a:cxnSpLocks/>
            </p:cNvCxnSpPr>
            <p:nvPr/>
          </p:nvCxnSpPr>
          <p:spPr>
            <a:xfrm flipH="1">
              <a:off x="5185137" y="4188099"/>
              <a:ext cx="1483014" cy="198916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337624-7CA2-4383-A3E1-3DC32DC599DD}"/>
                </a:ext>
              </a:extLst>
            </p:cNvPr>
            <p:cNvCxnSpPr>
              <a:cxnSpLocks/>
            </p:cNvCxnSpPr>
            <p:nvPr/>
          </p:nvCxnSpPr>
          <p:spPr>
            <a:xfrm flipH="1">
              <a:off x="5193025" y="5160169"/>
              <a:ext cx="679138" cy="10122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D021CB-6BFF-40D5-801A-F000BB1048CF}"/>
                </a:ext>
              </a:extLst>
            </p:cNvPr>
            <p:cNvCxnSpPr>
              <a:cxnSpLocks/>
            </p:cNvCxnSpPr>
            <p:nvPr/>
          </p:nvCxnSpPr>
          <p:spPr>
            <a:xfrm flipH="1">
              <a:off x="4284378" y="5160169"/>
              <a:ext cx="1587785" cy="10079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310F45A-62C8-4A0A-A24C-077F2A064AE8}"/>
                </a:ext>
              </a:extLst>
            </p:cNvPr>
            <p:cNvCxnSpPr>
              <a:cxnSpLocks/>
            </p:cNvCxnSpPr>
            <p:nvPr/>
          </p:nvCxnSpPr>
          <p:spPr>
            <a:xfrm flipV="1">
              <a:off x="4284377" y="5010150"/>
              <a:ext cx="1709390" cy="116711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58045C-DA1E-41D7-8BC4-75FC942B5CE9}"/>
                </a:ext>
              </a:extLst>
            </p:cNvPr>
            <p:cNvCxnSpPr>
              <a:cxnSpLocks/>
            </p:cNvCxnSpPr>
            <p:nvPr/>
          </p:nvCxnSpPr>
          <p:spPr>
            <a:xfrm flipV="1">
              <a:off x="3852808" y="3313094"/>
              <a:ext cx="2857688" cy="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132122-9029-4010-ADDC-23E93E878368}"/>
                </a:ext>
              </a:extLst>
            </p:cNvPr>
            <p:cNvCxnSpPr>
              <a:cxnSpLocks/>
            </p:cNvCxnSpPr>
            <p:nvPr/>
          </p:nvCxnSpPr>
          <p:spPr>
            <a:xfrm flipH="1">
              <a:off x="6290753" y="3313094"/>
              <a:ext cx="419743" cy="286390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D28B6C-345D-4145-A4CC-1DFCB2E43145}"/>
                </a:ext>
              </a:extLst>
            </p:cNvPr>
            <p:cNvCxnSpPr>
              <a:cxnSpLocks/>
            </p:cNvCxnSpPr>
            <p:nvPr/>
          </p:nvCxnSpPr>
          <p:spPr>
            <a:xfrm>
              <a:off x="3852808" y="3312207"/>
              <a:ext cx="0" cy="234885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5444D9-9121-48CE-BE09-018091A0825D}"/>
                </a:ext>
              </a:extLst>
            </p:cNvPr>
            <p:cNvCxnSpPr>
              <a:cxnSpLocks/>
            </p:cNvCxnSpPr>
            <p:nvPr/>
          </p:nvCxnSpPr>
          <p:spPr>
            <a:xfrm>
              <a:off x="3845254" y="5659448"/>
              <a:ext cx="3970848"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1F56BD5E-8FAE-4ABC-B88C-4EEE9936C57D}"/>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91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8253-914D-4AF6-A2DD-028D5BE45A22}"/>
              </a:ext>
            </a:extLst>
          </p:cNvPr>
          <p:cNvSpPr>
            <a:spLocks noGrp="1"/>
          </p:cNvSpPr>
          <p:nvPr>
            <p:ph type="title"/>
          </p:nvPr>
        </p:nvSpPr>
        <p:spPr/>
        <p:txBody>
          <a:bodyPr/>
          <a:lstStyle/>
          <a:p>
            <a:r>
              <a:rPr lang="nl-NL" dirty="0"/>
              <a:t>Conclusions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A73E5-CBC7-4675-B9D6-EA04BF18AB41}"/>
                  </a:ext>
                </a:extLst>
              </p:cNvPr>
              <p:cNvSpPr>
                <a:spLocks noGrp="1"/>
              </p:cNvSpPr>
              <p:nvPr>
                <p:ph idx="1"/>
              </p:nvPr>
            </p:nvSpPr>
            <p:spPr/>
            <p:txBody>
              <a:bodyPr/>
              <a:lstStyle/>
              <a:p>
                <a:r>
                  <a:rPr lang="nl-NL" dirty="0"/>
                  <a:t>We have proven the NP-hardness of Global Curve Simplification using the Hausdorff distance directed from </a:t>
                </a:r>
                <a:r>
                  <a:rPr lang="nl-NL" i="1" dirty="0"/>
                  <a:t>P </a:t>
                </a:r>
                <a:r>
                  <a:rPr lang="nl-NL" dirty="0"/>
                  <a:t>to </a:t>
                </a:r>
                <a:r>
                  <a:rPr lang="nl-NL" i="1" dirty="0"/>
                  <a:t>P’</a:t>
                </a:r>
              </a:p>
              <a:p>
                <a:r>
                  <a:rPr lang="nl-NL" dirty="0"/>
                  <a:t>We have shown that each circle chord graph is a ray graph that can be represented using polynomial bit complexity</a:t>
                </a:r>
              </a:p>
              <a:p>
                <a:r>
                  <a:rPr lang="nl-NL" dirty="0"/>
                  <a:t>In the paper, we also extend the hardness proof to cases where </a:t>
                </a:r>
                <a14:m>
                  <m:oMath xmlns:m="http://schemas.openxmlformats.org/officeDocument/2006/math">
                    <m:r>
                      <a:rPr lang="nl-NL" b="0" i="1" smtClean="0">
                        <a:latin typeface="Cambria Math" panose="02040503050406030204" pitchFamily="18" charset="0"/>
                      </a:rPr>
                      <m:t>𝛿</m:t>
                    </m:r>
                    <m:r>
                      <a:rPr lang="nl-NL" b="0" i="1" smtClean="0">
                        <a:latin typeface="Cambria Math" panose="02040503050406030204" pitchFamily="18" charset="0"/>
                      </a:rPr>
                      <m:t>&gt;0</m:t>
                    </m:r>
                  </m:oMath>
                </a14:m>
                <a:endParaRPr lang="nl-NL" dirty="0"/>
              </a:p>
            </p:txBody>
          </p:sp>
        </mc:Choice>
        <mc:Fallback xmlns="">
          <p:sp>
            <p:nvSpPr>
              <p:cNvPr id="3" name="Content Placeholder 2">
                <a:extLst>
                  <a:ext uri="{FF2B5EF4-FFF2-40B4-BE49-F238E27FC236}">
                    <a16:creationId xmlns:a16="http://schemas.microsoft.com/office/drawing/2014/main" id="{8F2A73E5-CBC7-4675-B9D6-EA04BF18AB41}"/>
                  </a:ext>
                </a:extLst>
              </p:cNvPr>
              <p:cNvSpPr>
                <a:spLocks noGrp="1" noRot="1" noChangeAspect="1" noMove="1" noResize="1" noEditPoints="1" noAdjustHandles="1" noChangeArrowheads="1" noChangeShapeType="1" noTextEdit="1"/>
              </p:cNvSpPr>
              <p:nvPr>
                <p:ph idx="1"/>
              </p:nvPr>
            </p:nvSpPr>
            <p:spPr>
              <a:blipFill>
                <a:blip r:embed="rId3"/>
                <a:stretch>
                  <a:fillRect l="-1043" t="-2241" r="-1565"/>
                </a:stretch>
              </a:blipFill>
            </p:spPr>
            <p:txBody>
              <a:bodyPr/>
              <a:lstStyle/>
              <a:p>
                <a:r>
                  <a:rPr lang="nl-NL">
                    <a:noFill/>
                  </a:rPr>
                  <a:t> </a:t>
                </a:r>
              </a:p>
            </p:txBody>
          </p:sp>
        </mc:Fallback>
      </mc:AlternateContent>
    </p:spTree>
    <p:extLst>
      <p:ext uri="{BB962C8B-B14F-4D97-AF65-F5344CB8AC3E}">
        <p14:creationId xmlns:p14="http://schemas.microsoft.com/office/powerpoint/2010/main" val="3454402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C6AE-F5C5-4EA8-ABD7-294CD298ACA9}"/>
              </a:ext>
            </a:extLst>
          </p:cNvPr>
          <p:cNvSpPr>
            <a:spLocks noGrp="1"/>
          </p:cNvSpPr>
          <p:nvPr>
            <p:ph type="title"/>
          </p:nvPr>
        </p:nvSpPr>
        <p:spPr/>
        <p:txBody>
          <a:bodyPr/>
          <a:lstStyle/>
          <a:p>
            <a:r>
              <a:rPr lang="nl-NL" dirty="0"/>
              <a:t>Bonus slide: Case distinction</a:t>
            </a:r>
          </a:p>
        </p:txBody>
      </p:sp>
      <p:grpSp>
        <p:nvGrpSpPr>
          <p:cNvPr id="7" name="Group 6">
            <a:extLst>
              <a:ext uri="{FF2B5EF4-FFF2-40B4-BE49-F238E27FC236}">
                <a16:creationId xmlns:a16="http://schemas.microsoft.com/office/drawing/2014/main" id="{18507381-2066-4ECF-897A-76A1F642A058}"/>
              </a:ext>
            </a:extLst>
          </p:cNvPr>
          <p:cNvGrpSpPr/>
          <p:nvPr/>
        </p:nvGrpSpPr>
        <p:grpSpPr>
          <a:xfrm>
            <a:off x="924099" y="2061594"/>
            <a:ext cx="2440511" cy="4474077"/>
            <a:chOff x="924099" y="2061594"/>
            <a:chExt cx="2440511" cy="4474077"/>
          </a:xfrm>
        </p:grpSpPr>
        <p:sp>
          <p:nvSpPr>
            <p:cNvPr id="19" name="Freeform: Shape 18">
              <a:extLst>
                <a:ext uri="{FF2B5EF4-FFF2-40B4-BE49-F238E27FC236}">
                  <a16:creationId xmlns:a16="http://schemas.microsoft.com/office/drawing/2014/main" id="{5BC832FA-53A5-4F5A-A35D-67C9FF173DB7}"/>
                </a:ext>
              </a:extLst>
            </p:cNvPr>
            <p:cNvSpPr/>
            <p:nvPr/>
          </p:nvSpPr>
          <p:spPr>
            <a:xfrm>
              <a:off x="966894" y="2104390"/>
              <a:ext cx="2061965" cy="438848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0" name="Oval 19">
              <a:extLst>
                <a:ext uri="{FF2B5EF4-FFF2-40B4-BE49-F238E27FC236}">
                  <a16:creationId xmlns:a16="http://schemas.microsoft.com/office/drawing/2014/main" id="{7F0B594A-63C9-4764-91C5-B8B23839C98B}"/>
                </a:ext>
              </a:extLst>
            </p:cNvPr>
            <p:cNvSpPr/>
            <p:nvPr/>
          </p:nvSpPr>
          <p:spPr>
            <a:xfrm>
              <a:off x="924099" y="6450080"/>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D126F9FE-26B3-4A20-9731-7E8B1D53AE99}"/>
                </a:ext>
              </a:extLst>
            </p:cNvPr>
            <p:cNvSpPr/>
            <p:nvPr/>
          </p:nvSpPr>
          <p:spPr>
            <a:xfrm>
              <a:off x="1315890" y="6291072"/>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14F79181-1544-4519-9776-4A1FAC401C0B}"/>
                </a:ext>
              </a:extLst>
            </p:cNvPr>
            <p:cNvSpPr/>
            <p:nvPr/>
          </p:nvSpPr>
          <p:spPr>
            <a:xfrm>
              <a:off x="1688385" y="608940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l 22">
              <a:extLst>
                <a:ext uri="{FF2B5EF4-FFF2-40B4-BE49-F238E27FC236}">
                  <a16:creationId xmlns:a16="http://schemas.microsoft.com/office/drawing/2014/main" id="{3E2F03A8-BAA4-4B30-8C0D-7D1D6BC3C179}"/>
                </a:ext>
              </a:extLst>
            </p:cNvPr>
            <p:cNvSpPr/>
            <p:nvPr/>
          </p:nvSpPr>
          <p:spPr>
            <a:xfrm>
              <a:off x="1997876" y="5818378"/>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F9D60797-BD53-4339-A500-59A064AF66AC}"/>
                </a:ext>
              </a:extLst>
            </p:cNvPr>
            <p:cNvSpPr/>
            <p:nvPr/>
          </p:nvSpPr>
          <p:spPr>
            <a:xfrm>
              <a:off x="2293216" y="5426936"/>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4BA79AD9-93B2-451C-BA37-D883A0E05C2D}"/>
                </a:ext>
              </a:extLst>
            </p:cNvPr>
            <p:cNvSpPr/>
            <p:nvPr/>
          </p:nvSpPr>
          <p:spPr>
            <a:xfrm>
              <a:off x="2604657" y="4541977"/>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l 25">
              <a:extLst>
                <a:ext uri="{FF2B5EF4-FFF2-40B4-BE49-F238E27FC236}">
                  <a16:creationId xmlns:a16="http://schemas.microsoft.com/office/drawing/2014/main" id="{90CE6747-73AA-4B38-A617-8FED68DFAB8E}"/>
                </a:ext>
              </a:extLst>
            </p:cNvPr>
            <p:cNvSpPr/>
            <p:nvPr/>
          </p:nvSpPr>
          <p:spPr>
            <a:xfrm>
              <a:off x="2775777" y="373491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CB372460-85FF-45B3-B2BE-72109D586312}"/>
                </a:ext>
              </a:extLst>
            </p:cNvPr>
            <p:cNvSpPr/>
            <p:nvPr/>
          </p:nvSpPr>
          <p:spPr>
            <a:xfrm>
              <a:off x="2986063" y="2061594"/>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7" name="Straight Arrow Connector 36">
              <a:extLst>
                <a:ext uri="{FF2B5EF4-FFF2-40B4-BE49-F238E27FC236}">
                  <a16:creationId xmlns:a16="http://schemas.microsoft.com/office/drawing/2014/main" id="{D927BAC9-E04C-4A3B-8780-FE91AF199949}"/>
                </a:ext>
              </a:extLst>
            </p:cNvPr>
            <p:cNvCxnSpPr>
              <a:cxnSpLocks/>
            </p:cNvCxnSpPr>
            <p:nvPr/>
          </p:nvCxnSpPr>
          <p:spPr>
            <a:xfrm flipV="1">
              <a:off x="957368" y="5084065"/>
              <a:ext cx="2407242" cy="140881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FF59129-EA4B-4AA2-B77C-3C315841C880}"/>
                </a:ext>
              </a:extLst>
            </p:cNvPr>
            <p:cNvCxnSpPr>
              <a:cxnSpLocks/>
            </p:cNvCxnSpPr>
            <p:nvPr/>
          </p:nvCxnSpPr>
          <p:spPr>
            <a:xfrm flipV="1">
              <a:off x="2331244" y="2062163"/>
              <a:ext cx="978694" cy="341709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EBEC29D-04B3-4763-9B54-469008D3D42E}"/>
              </a:ext>
            </a:extLst>
          </p:cNvPr>
          <p:cNvGrpSpPr/>
          <p:nvPr/>
        </p:nvGrpSpPr>
        <p:grpSpPr>
          <a:xfrm>
            <a:off x="3828157" y="2061594"/>
            <a:ext cx="2648843" cy="4459792"/>
            <a:chOff x="3828157" y="2061594"/>
            <a:chExt cx="2648843" cy="4459792"/>
          </a:xfrm>
        </p:grpSpPr>
        <p:sp>
          <p:nvSpPr>
            <p:cNvPr id="8" name="Freeform: Shape 7">
              <a:extLst>
                <a:ext uri="{FF2B5EF4-FFF2-40B4-BE49-F238E27FC236}">
                  <a16:creationId xmlns:a16="http://schemas.microsoft.com/office/drawing/2014/main" id="{9E06AD86-2B6F-4924-919A-B47C6CCDF4B9}"/>
                </a:ext>
              </a:extLst>
            </p:cNvPr>
            <p:cNvSpPr/>
            <p:nvPr/>
          </p:nvSpPr>
          <p:spPr>
            <a:xfrm>
              <a:off x="3877056" y="2104390"/>
              <a:ext cx="2061965" cy="438848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Oval 10">
              <a:extLst>
                <a:ext uri="{FF2B5EF4-FFF2-40B4-BE49-F238E27FC236}">
                  <a16:creationId xmlns:a16="http://schemas.microsoft.com/office/drawing/2014/main" id="{523E6DC8-AC80-4538-B790-CC8D5C796B56}"/>
                </a:ext>
              </a:extLst>
            </p:cNvPr>
            <p:cNvSpPr/>
            <p:nvPr/>
          </p:nvSpPr>
          <p:spPr>
            <a:xfrm>
              <a:off x="3828157" y="643579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ABCC3EFD-612A-4D1A-9B41-71F1C0000F17}"/>
                </a:ext>
              </a:extLst>
            </p:cNvPr>
            <p:cNvSpPr/>
            <p:nvPr/>
          </p:nvSpPr>
          <p:spPr>
            <a:xfrm>
              <a:off x="4226052" y="6291072"/>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l 12">
              <a:extLst>
                <a:ext uri="{FF2B5EF4-FFF2-40B4-BE49-F238E27FC236}">
                  <a16:creationId xmlns:a16="http://schemas.microsoft.com/office/drawing/2014/main" id="{D3976B68-EACD-4E4F-8DE4-4FC40934CFB2}"/>
                </a:ext>
              </a:extLst>
            </p:cNvPr>
            <p:cNvSpPr/>
            <p:nvPr/>
          </p:nvSpPr>
          <p:spPr>
            <a:xfrm>
              <a:off x="4598547" y="608940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3">
              <a:extLst>
                <a:ext uri="{FF2B5EF4-FFF2-40B4-BE49-F238E27FC236}">
                  <a16:creationId xmlns:a16="http://schemas.microsoft.com/office/drawing/2014/main" id="{307939D6-B41E-4478-B6BA-9D67348769FA}"/>
                </a:ext>
              </a:extLst>
            </p:cNvPr>
            <p:cNvSpPr/>
            <p:nvPr/>
          </p:nvSpPr>
          <p:spPr>
            <a:xfrm>
              <a:off x="4908038" y="5818378"/>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4">
              <a:extLst>
                <a:ext uri="{FF2B5EF4-FFF2-40B4-BE49-F238E27FC236}">
                  <a16:creationId xmlns:a16="http://schemas.microsoft.com/office/drawing/2014/main" id="{DE30BF9A-8457-40C9-9A87-82194AC98975}"/>
                </a:ext>
              </a:extLst>
            </p:cNvPr>
            <p:cNvSpPr/>
            <p:nvPr/>
          </p:nvSpPr>
          <p:spPr>
            <a:xfrm>
              <a:off x="5195316" y="544932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l 15">
              <a:extLst>
                <a:ext uri="{FF2B5EF4-FFF2-40B4-BE49-F238E27FC236}">
                  <a16:creationId xmlns:a16="http://schemas.microsoft.com/office/drawing/2014/main" id="{CDB28292-9393-47EF-BC05-DB7C2015E724}"/>
                </a:ext>
              </a:extLst>
            </p:cNvPr>
            <p:cNvSpPr/>
            <p:nvPr/>
          </p:nvSpPr>
          <p:spPr>
            <a:xfrm>
              <a:off x="5433060" y="4830826"/>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l 16">
              <a:extLst>
                <a:ext uri="{FF2B5EF4-FFF2-40B4-BE49-F238E27FC236}">
                  <a16:creationId xmlns:a16="http://schemas.microsoft.com/office/drawing/2014/main" id="{4A41DFAE-ECA7-4E1F-8D6D-039E1534AA58}"/>
                </a:ext>
              </a:extLst>
            </p:cNvPr>
            <p:cNvSpPr/>
            <p:nvPr/>
          </p:nvSpPr>
          <p:spPr>
            <a:xfrm>
              <a:off x="5685939" y="373491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l 17">
              <a:extLst>
                <a:ext uri="{FF2B5EF4-FFF2-40B4-BE49-F238E27FC236}">
                  <a16:creationId xmlns:a16="http://schemas.microsoft.com/office/drawing/2014/main" id="{2FDB6F35-D0EF-423F-8F08-A1B47584B14B}"/>
                </a:ext>
              </a:extLst>
            </p:cNvPr>
            <p:cNvSpPr/>
            <p:nvPr/>
          </p:nvSpPr>
          <p:spPr>
            <a:xfrm>
              <a:off x="5896225" y="2061594"/>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Straight Arrow Connector 46">
              <a:extLst>
                <a:ext uri="{FF2B5EF4-FFF2-40B4-BE49-F238E27FC236}">
                  <a16:creationId xmlns:a16="http://schemas.microsoft.com/office/drawing/2014/main" id="{6025474B-BDEB-4B2E-8364-B7F33313A379}"/>
                </a:ext>
              </a:extLst>
            </p:cNvPr>
            <p:cNvCxnSpPr>
              <a:cxnSpLocks/>
            </p:cNvCxnSpPr>
            <p:nvPr/>
          </p:nvCxnSpPr>
          <p:spPr>
            <a:xfrm flipV="1">
              <a:off x="3856663" y="3985260"/>
              <a:ext cx="2506037" cy="250285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7C9D0CA-7DF6-4580-B68C-A38069F00C9F}"/>
                </a:ext>
              </a:extLst>
            </p:cNvPr>
            <p:cNvCxnSpPr>
              <a:cxnSpLocks/>
            </p:cNvCxnSpPr>
            <p:nvPr/>
          </p:nvCxnSpPr>
          <p:spPr>
            <a:xfrm flipV="1">
              <a:off x="4637323" y="2147185"/>
              <a:ext cx="1839677" cy="398977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770A109-FFBE-4EBF-A3BF-BC95406C1C2A}"/>
              </a:ext>
            </a:extLst>
          </p:cNvPr>
          <p:cNvGrpSpPr/>
          <p:nvPr/>
        </p:nvGrpSpPr>
        <p:grpSpPr>
          <a:xfrm>
            <a:off x="7459810" y="2061594"/>
            <a:ext cx="2579273" cy="4459792"/>
            <a:chOff x="7459810" y="2061594"/>
            <a:chExt cx="2579273" cy="4459792"/>
          </a:xfrm>
        </p:grpSpPr>
        <p:sp>
          <p:nvSpPr>
            <p:cNvPr id="28" name="Freeform: Shape 27">
              <a:extLst>
                <a:ext uri="{FF2B5EF4-FFF2-40B4-BE49-F238E27FC236}">
                  <a16:creationId xmlns:a16="http://schemas.microsoft.com/office/drawing/2014/main" id="{256FAB54-3D5B-4167-BE5A-7388ED822ED8}"/>
                </a:ext>
              </a:extLst>
            </p:cNvPr>
            <p:cNvSpPr/>
            <p:nvPr/>
          </p:nvSpPr>
          <p:spPr>
            <a:xfrm>
              <a:off x="7508709" y="2104390"/>
              <a:ext cx="2061965" cy="438848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Oval 28">
              <a:extLst>
                <a:ext uri="{FF2B5EF4-FFF2-40B4-BE49-F238E27FC236}">
                  <a16:creationId xmlns:a16="http://schemas.microsoft.com/office/drawing/2014/main" id="{A7718FA8-5D6B-4C23-80C5-EBA77785CF41}"/>
                </a:ext>
              </a:extLst>
            </p:cNvPr>
            <p:cNvSpPr/>
            <p:nvPr/>
          </p:nvSpPr>
          <p:spPr>
            <a:xfrm>
              <a:off x="7459810" y="643579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695C1A74-F60E-4A1C-A0E9-AEB4AF6C27F2}"/>
                </a:ext>
              </a:extLst>
            </p:cNvPr>
            <p:cNvSpPr/>
            <p:nvPr/>
          </p:nvSpPr>
          <p:spPr>
            <a:xfrm>
              <a:off x="7857705" y="6291072"/>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l 30">
              <a:extLst>
                <a:ext uri="{FF2B5EF4-FFF2-40B4-BE49-F238E27FC236}">
                  <a16:creationId xmlns:a16="http://schemas.microsoft.com/office/drawing/2014/main" id="{651E91EA-8BB8-4872-A1A7-C63F138B6E4E}"/>
                </a:ext>
              </a:extLst>
            </p:cNvPr>
            <p:cNvSpPr/>
            <p:nvPr/>
          </p:nvSpPr>
          <p:spPr>
            <a:xfrm>
              <a:off x="8230200" y="608940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l 31">
              <a:extLst>
                <a:ext uri="{FF2B5EF4-FFF2-40B4-BE49-F238E27FC236}">
                  <a16:creationId xmlns:a16="http://schemas.microsoft.com/office/drawing/2014/main" id="{07B73F35-2163-4AF9-856F-C13503266E8B}"/>
                </a:ext>
              </a:extLst>
            </p:cNvPr>
            <p:cNvSpPr/>
            <p:nvPr/>
          </p:nvSpPr>
          <p:spPr>
            <a:xfrm>
              <a:off x="8539691" y="5818378"/>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l 32">
              <a:extLst>
                <a:ext uri="{FF2B5EF4-FFF2-40B4-BE49-F238E27FC236}">
                  <a16:creationId xmlns:a16="http://schemas.microsoft.com/office/drawing/2014/main" id="{F28E1460-F010-4A7E-B9F4-0B1B86C14D5E}"/>
                </a:ext>
              </a:extLst>
            </p:cNvPr>
            <p:cNvSpPr/>
            <p:nvPr/>
          </p:nvSpPr>
          <p:spPr>
            <a:xfrm>
              <a:off x="8826969" y="5449323"/>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13EF86AA-942A-4B4D-93FF-A58D72FB1313}"/>
                </a:ext>
              </a:extLst>
            </p:cNvPr>
            <p:cNvSpPr/>
            <p:nvPr/>
          </p:nvSpPr>
          <p:spPr>
            <a:xfrm>
              <a:off x="9064713" y="4830826"/>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6C1E3D0D-896F-490C-9128-419EFADAB25F}"/>
                </a:ext>
              </a:extLst>
            </p:cNvPr>
            <p:cNvSpPr/>
            <p:nvPr/>
          </p:nvSpPr>
          <p:spPr>
            <a:xfrm>
              <a:off x="9317592" y="3734915"/>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63DFA2A3-03E0-4A1F-8A1E-662A54D47234}"/>
                </a:ext>
              </a:extLst>
            </p:cNvPr>
            <p:cNvSpPr/>
            <p:nvPr/>
          </p:nvSpPr>
          <p:spPr>
            <a:xfrm>
              <a:off x="9527878" y="2061594"/>
              <a:ext cx="85591" cy="855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6" name="Straight Arrow Connector 55">
              <a:extLst>
                <a:ext uri="{FF2B5EF4-FFF2-40B4-BE49-F238E27FC236}">
                  <a16:creationId xmlns:a16="http://schemas.microsoft.com/office/drawing/2014/main" id="{AEB16E29-0882-4902-9E44-4D7643B0CC39}"/>
                </a:ext>
              </a:extLst>
            </p:cNvPr>
            <p:cNvCxnSpPr>
              <a:cxnSpLocks/>
            </p:cNvCxnSpPr>
            <p:nvPr/>
          </p:nvCxnSpPr>
          <p:spPr>
            <a:xfrm flipV="1">
              <a:off x="7491542" y="2786584"/>
              <a:ext cx="2547541" cy="369962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D728114-0A53-47EA-8FFB-EEDE84D16B44}"/>
                </a:ext>
              </a:extLst>
            </p:cNvPr>
            <p:cNvCxnSpPr>
              <a:cxnSpLocks/>
            </p:cNvCxnSpPr>
            <p:nvPr/>
          </p:nvCxnSpPr>
          <p:spPr>
            <a:xfrm flipV="1">
              <a:off x="7896263" y="3820506"/>
              <a:ext cx="2078317" cy="251713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9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78239" y="4316107"/>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D26C77-83EB-4217-A351-9FDF8E7E953F}"/>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7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FF40-0283-4371-98F4-4F6341AE41B2}"/>
              </a:ext>
            </a:extLst>
          </p:cNvPr>
          <p:cNvSpPr>
            <a:spLocks noGrp="1"/>
          </p:cNvSpPr>
          <p:nvPr>
            <p:ph type="title"/>
          </p:nvPr>
        </p:nvSpPr>
        <p:spPr/>
        <p:txBody>
          <a:bodyPr/>
          <a:lstStyle/>
          <a:p>
            <a:r>
              <a:rPr lang="nl-NL" dirty="0"/>
              <a:t>Why am I at GD?</a:t>
            </a:r>
          </a:p>
        </p:txBody>
      </p:sp>
      <p:pic>
        <p:nvPicPr>
          <p:cNvPr id="7" name="Picture 6" descr="A picture containing tree, outdoor, house, grass&#10;&#10;Description automatically generated">
            <a:extLst>
              <a:ext uri="{FF2B5EF4-FFF2-40B4-BE49-F238E27FC236}">
                <a16:creationId xmlns:a16="http://schemas.microsoft.com/office/drawing/2014/main" id="{CD972C17-D25A-43FD-B9C6-516C72229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25562"/>
            <a:ext cx="7989277" cy="525821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5F701DCC-2478-49DC-8F05-8C305052C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266" y="1445769"/>
            <a:ext cx="5438441" cy="5138003"/>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373604C3-511E-4597-B644-20ACAA0C22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9116" y="1445769"/>
            <a:ext cx="5437591" cy="5137200"/>
          </a:xfrm>
          <a:prstGeom prst="rect">
            <a:avLst/>
          </a:prstGeom>
        </p:spPr>
      </p:pic>
      <p:sp>
        <p:nvSpPr>
          <p:cNvPr id="5" name="Oval 4">
            <a:extLst>
              <a:ext uri="{FF2B5EF4-FFF2-40B4-BE49-F238E27FC236}">
                <a16:creationId xmlns:a16="http://schemas.microsoft.com/office/drawing/2014/main" id="{1E53E7AF-2D63-4532-83E0-2A1491232AD5}"/>
              </a:ext>
            </a:extLst>
          </p:cNvPr>
          <p:cNvSpPr/>
          <p:nvPr/>
        </p:nvSpPr>
        <p:spPr>
          <a:xfrm>
            <a:off x="6197593" y="4014369"/>
            <a:ext cx="1866900" cy="1762125"/>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038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8D078DF-4C90-44F9-91EB-E0913C561D1F}"/>
              </a:ext>
            </a:extLst>
          </p:cNvPr>
          <p:cNvCxnSpPr>
            <a:cxnSpLocks/>
          </p:cNvCxnSpPr>
          <p:nvPr/>
        </p:nvCxnSpPr>
        <p:spPr>
          <a:xfrm flipV="1">
            <a:off x="2647507" y="4612003"/>
            <a:ext cx="4062941" cy="260757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F95EDD-6CAB-4022-B5C0-7D8E9E02B22F}"/>
              </a:ext>
            </a:extLst>
          </p:cNvPr>
          <p:cNvCxnSpPr>
            <a:cxnSpLocks/>
          </p:cNvCxnSpPr>
          <p:nvPr/>
        </p:nvCxnSpPr>
        <p:spPr>
          <a:xfrm flipH="1">
            <a:off x="4557303" y="3970221"/>
            <a:ext cx="2225040" cy="3063443"/>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62D6BD-A8DF-44EA-AF29-1663F5B9E6B2}"/>
              </a:ext>
            </a:extLst>
          </p:cNvPr>
          <p:cNvCxnSpPr>
            <a:cxnSpLocks/>
          </p:cNvCxnSpPr>
          <p:nvPr/>
        </p:nvCxnSpPr>
        <p:spPr>
          <a:xfrm flipH="1">
            <a:off x="6148958" y="3442570"/>
            <a:ext cx="627233" cy="3456918"/>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08EFA3F-1DF9-4616-8CD7-D901358706BB}"/>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322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A9AA8D19-60AA-422F-B3EC-03A8114AAE1C}"/>
              </a:ext>
            </a:extLst>
          </p:cNvPr>
          <p:cNvCxnSpPr>
            <a:cxnSpLocks/>
          </p:cNvCxnSpPr>
          <p:nvPr/>
        </p:nvCxnSpPr>
        <p:spPr>
          <a:xfrm flipH="1">
            <a:off x="6281139" y="4376753"/>
            <a:ext cx="321942" cy="180050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2ECBAC-9A26-485C-8F97-D48771F99D6B}"/>
              </a:ext>
            </a:extLst>
          </p:cNvPr>
          <p:cNvCxnSpPr>
            <a:cxnSpLocks/>
          </p:cNvCxnSpPr>
          <p:nvPr/>
        </p:nvCxnSpPr>
        <p:spPr>
          <a:xfrm flipV="1">
            <a:off x="4277688" y="5344919"/>
            <a:ext cx="1292604" cy="83259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C198A97-281B-4187-89F0-C457AAE0A748}"/>
              </a:ext>
            </a:extLst>
          </p:cNvPr>
          <p:cNvCxnSpPr>
            <a:cxnSpLocks/>
          </p:cNvCxnSpPr>
          <p:nvPr/>
        </p:nvCxnSpPr>
        <p:spPr>
          <a:xfrm flipH="1">
            <a:off x="5187518" y="5190820"/>
            <a:ext cx="704359" cy="98643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EDC830-17A9-47DC-B3F0-7EF8DD797AFF}"/>
              </a:ext>
            </a:extLst>
          </p:cNvPr>
          <p:cNvCxnSpPr>
            <a:cxnSpLocks/>
          </p:cNvCxnSpPr>
          <p:nvPr/>
        </p:nvCxnSpPr>
        <p:spPr>
          <a:xfrm flipH="1">
            <a:off x="0" y="6177516"/>
            <a:ext cx="1219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C82189-A519-4709-BC49-B021F5EF0476}"/>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96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DDEC1-27EC-4FBB-B233-79DD6F864591}"/>
              </a:ext>
            </a:extLst>
          </p:cNvPr>
          <p:cNvCxnSpPr>
            <a:cxnSpLocks/>
            <a:endCxn id="5" idx="1"/>
          </p:cNvCxnSpPr>
          <p:nvPr/>
        </p:nvCxnSpPr>
        <p:spPr>
          <a:xfrm flipV="1">
            <a:off x="4275403" y="5308650"/>
            <a:ext cx="1287895" cy="86861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C0C898-8A40-4B18-8E97-BD051E3204AE}"/>
              </a:ext>
            </a:extLst>
          </p:cNvPr>
          <p:cNvCxnSpPr>
            <a:cxnSpLocks/>
            <a:endCxn id="4" idx="0"/>
          </p:cNvCxnSpPr>
          <p:nvPr/>
        </p:nvCxnSpPr>
        <p:spPr>
          <a:xfrm flipV="1">
            <a:off x="4273023" y="5344918"/>
            <a:ext cx="1316528" cy="8425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a:stCxn id="6" idx="1"/>
          </p:cNvCxnSpPr>
          <p:nvPr/>
        </p:nvCxnSpPr>
        <p:spPr>
          <a:xfrm flipH="1">
            <a:off x="5185138" y="5190820"/>
            <a:ext cx="665426" cy="99664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a:stCxn id="9" idx="6"/>
          </p:cNvCxnSpPr>
          <p:nvPr/>
        </p:nvCxnSpPr>
        <p:spPr>
          <a:xfrm flipH="1">
            <a:off x="6276379" y="4530127"/>
            <a:ext cx="326702" cy="165733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a:stCxn id="9" idx="2"/>
          </p:cNvCxnSpPr>
          <p:nvPr/>
        </p:nvCxnSpPr>
        <p:spPr>
          <a:xfrm flipH="1">
            <a:off x="6283933" y="4530127"/>
            <a:ext cx="257354" cy="164713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EDC830-17A9-47DC-B3F0-7EF8DD797AFF}"/>
              </a:ext>
            </a:extLst>
          </p:cNvPr>
          <p:cNvCxnSpPr>
            <a:cxnSpLocks/>
          </p:cNvCxnSpPr>
          <p:nvPr/>
        </p:nvCxnSpPr>
        <p:spPr>
          <a:xfrm flipH="1">
            <a:off x="0" y="6177516"/>
            <a:ext cx="1219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BDB6F4-1BE1-4850-9EED-5EF6D9D840BC}"/>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982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DDEC1-27EC-4FBB-B233-79DD6F864591}"/>
              </a:ext>
            </a:extLst>
          </p:cNvPr>
          <p:cNvCxnSpPr>
            <a:cxnSpLocks/>
            <a:endCxn id="5" idx="1"/>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a:stCxn id="6" idx="1"/>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a:stCxn id="9" idx="6"/>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a:stCxn id="9" idx="2"/>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17827E-B69C-4319-8F43-1DACF049980A}"/>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C2B532-53A6-44AB-B5A7-E7126C169FE4}"/>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668B31-D78E-4164-8541-62F828DEA7D5}"/>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1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Constructing segments </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FDDEC1-27EC-4FBB-B233-79DD6F864591}"/>
              </a:ext>
            </a:extLst>
          </p:cNvPr>
          <p:cNvCxnSpPr>
            <a:cxnSpLocks/>
            <a:endCxn id="5" idx="1"/>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a:stCxn id="6" idx="1"/>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a:stCxn id="9" idx="6"/>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a:stCxn id="9" idx="2"/>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579FA1-C0C7-4634-90C8-C67FE1798CC2}"/>
              </a:ext>
            </a:extLst>
          </p:cNvPr>
          <p:cNvCxnSpPr>
            <a:cxnSpLocks/>
          </p:cNvCxnSpPr>
          <p:nvPr/>
        </p:nvCxnSpPr>
        <p:spPr>
          <a:xfrm>
            <a:off x="3852809" y="5661061"/>
            <a:ext cx="382198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42E1E2-C9B8-4D81-87AF-5F08200EFCCE}"/>
              </a:ext>
            </a:extLst>
          </p:cNvPr>
          <p:cNvCxnSpPr>
            <a:cxnSpLocks/>
          </p:cNvCxnSpPr>
          <p:nvPr/>
        </p:nvCxnSpPr>
        <p:spPr>
          <a:xfrm>
            <a:off x="3852809" y="3326493"/>
            <a:ext cx="0" cy="23345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8B8B0F-EDBB-4B73-A1F2-1BDA59695E77}"/>
              </a:ext>
            </a:extLst>
          </p:cNvPr>
          <p:cNvCxnSpPr>
            <a:cxnSpLocks/>
          </p:cNvCxnSpPr>
          <p:nvPr/>
        </p:nvCxnSpPr>
        <p:spPr>
          <a:xfrm>
            <a:off x="3852809" y="3326493"/>
            <a:ext cx="4202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50D1B8-1AF0-4E8D-A7DD-9387699524CB}"/>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91EDE6-F965-4BE0-B974-D9B93BF6B419}"/>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BF409B-B750-4B97-966E-F1A4CEC3D189}"/>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20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Finding a polyline</a:t>
            </a:r>
          </a:p>
        </p:txBody>
      </p:sp>
      <p:cxnSp>
        <p:nvCxnSpPr>
          <p:cNvPr id="13" name="Straight Connector 12">
            <a:extLst>
              <a:ext uri="{FF2B5EF4-FFF2-40B4-BE49-F238E27FC236}">
                <a16:creationId xmlns:a16="http://schemas.microsoft.com/office/drawing/2014/main" id="{B7FDDEC1-27EC-4FBB-B233-79DD6F864591}"/>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579FA1-C0C7-4634-90C8-C67FE1798CC2}"/>
              </a:ext>
            </a:extLst>
          </p:cNvPr>
          <p:cNvCxnSpPr>
            <a:cxnSpLocks/>
          </p:cNvCxnSpPr>
          <p:nvPr/>
        </p:nvCxnSpPr>
        <p:spPr>
          <a:xfrm>
            <a:off x="3852809" y="5661061"/>
            <a:ext cx="382198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42E1E2-C9B8-4D81-87AF-5F08200EFCCE}"/>
              </a:ext>
            </a:extLst>
          </p:cNvPr>
          <p:cNvCxnSpPr>
            <a:cxnSpLocks/>
          </p:cNvCxnSpPr>
          <p:nvPr/>
        </p:nvCxnSpPr>
        <p:spPr>
          <a:xfrm>
            <a:off x="3852809" y="3326493"/>
            <a:ext cx="0" cy="23345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8B8B0F-EDBB-4B73-A1F2-1BDA59695E77}"/>
              </a:ext>
            </a:extLst>
          </p:cNvPr>
          <p:cNvCxnSpPr>
            <a:cxnSpLocks/>
          </p:cNvCxnSpPr>
          <p:nvPr/>
        </p:nvCxnSpPr>
        <p:spPr>
          <a:xfrm>
            <a:off x="3852809" y="3326493"/>
            <a:ext cx="4202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BF03AE-478C-4401-AC13-71CE6ECDCA2D}"/>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221712-5F98-492D-9200-709B6FE9AA34}"/>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3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Finding a polyline</a:t>
            </a:r>
          </a:p>
        </p:txBody>
      </p:sp>
      <p:cxnSp>
        <p:nvCxnSpPr>
          <p:cNvPr id="13" name="Straight Connector 12">
            <a:extLst>
              <a:ext uri="{FF2B5EF4-FFF2-40B4-BE49-F238E27FC236}">
                <a16:creationId xmlns:a16="http://schemas.microsoft.com/office/drawing/2014/main" id="{B7FDDEC1-27EC-4FBB-B233-79DD6F864591}"/>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5A7659D-2C75-47FA-9256-170F5A3E2801}"/>
              </a:ext>
            </a:extLst>
          </p:cNvPr>
          <p:cNvCxnSpPr>
            <a:cxnSpLocks/>
          </p:cNvCxnSpPr>
          <p:nvPr/>
        </p:nvCxnSpPr>
        <p:spPr>
          <a:xfrm flipH="1">
            <a:off x="5185138" y="5190820"/>
            <a:ext cx="665426" cy="99664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2E0990B-E90D-4ACF-B375-1DD91A0A4C51}"/>
              </a:ext>
            </a:extLst>
          </p:cNvPr>
          <p:cNvCxnSpPr>
            <a:cxnSpLocks/>
          </p:cNvCxnSpPr>
          <p:nvPr/>
        </p:nvCxnSpPr>
        <p:spPr>
          <a:xfrm flipH="1">
            <a:off x="5185138" y="5222601"/>
            <a:ext cx="722932" cy="96486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EBD1B25-E144-41DB-B496-95E94862CA6F}"/>
              </a:ext>
            </a:extLst>
          </p:cNvPr>
          <p:cNvCxnSpPr>
            <a:cxnSpLocks/>
          </p:cNvCxnSpPr>
          <p:nvPr/>
        </p:nvCxnSpPr>
        <p:spPr>
          <a:xfrm flipH="1">
            <a:off x="6276379" y="4530127"/>
            <a:ext cx="326702" cy="16573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EC8C80-5E1F-428B-9D1C-6ABF725165EE}"/>
              </a:ext>
            </a:extLst>
          </p:cNvPr>
          <p:cNvCxnSpPr>
            <a:cxnSpLocks/>
          </p:cNvCxnSpPr>
          <p:nvPr/>
        </p:nvCxnSpPr>
        <p:spPr>
          <a:xfrm flipH="1">
            <a:off x="6283933" y="4530127"/>
            <a:ext cx="257354" cy="16471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579FA1-C0C7-4634-90C8-C67FE1798CC2}"/>
              </a:ext>
            </a:extLst>
          </p:cNvPr>
          <p:cNvCxnSpPr>
            <a:cxnSpLocks/>
          </p:cNvCxnSpPr>
          <p:nvPr/>
        </p:nvCxnSpPr>
        <p:spPr>
          <a:xfrm>
            <a:off x="3852809" y="5661061"/>
            <a:ext cx="382198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42E1E2-C9B8-4D81-87AF-5F08200EFCCE}"/>
              </a:ext>
            </a:extLst>
          </p:cNvPr>
          <p:cNvCxnSpPr>
            <a:cxnSpLocks/>
          </p:cNvCxnSpPr>
          <p:nvPr/>
        </p:nvCxnSpPr>
        <p:spPr>
          <a:xfrm>
            <a:off x="3852809" y="3326493"/>
            <a:ext cx="0" cy="233456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98B8B0F-EDBB-4B73-A1F2-1BDA59695E77}"/>
              </a:ext>
            </a:extLst>
          </p:cNvPr>
          <p:cNvCxnSpPr>
            <a:cxnSpLocks/>
          </p:cNvCxnSpPr>
          <p:nvPr/>
        </p:nvCxnSpPr>
        <p:spPr>
          <a:xfrm>
            <a:off x="3852809" y="3326493"/>
            <a:ext cx="4202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7FA8A2-4091-4FF8-8B0C-4CEB1A1065EE}"/>
              </a:ext>
            </a:extLst>
          </p:cNvPr>
          <p:cNvCxnSpPr>
            <a:cxnSpLocks/>
          </p:cNvCxnSpPr>
          <p:nvPr/>
        </p:nvCxnSpPr>
        <p:spPr>
          <a:xfrm flipV="1">
            <a:off x="4275403" y="5308650"/>
            <a:ext cx="1287895" cy="86861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49D3666-1C6F-4786-A5D0-648BE5CF2812}"/>
              </a:ext>
            </a:extLst>
          </p:cNvPr>
          <p:cNvCxnSpPr>
            <a:cxnSpLocks/>
          </p:cNvCxnSpPr>
          <p:nvPr/>
        </p:nvCxnSpPr>
        <p:spPr>
          <a:xfrm flipV="1">
            <a:off x="4273023" y="5344918"/>
            <a:ext cx="1316528" cy="8425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73457B8C-9FCB-4D8C-8EF9-E6CF8E2CFBDB}"/>
              </a:ext>
            </a:extLst>
          </p:cNvPr>
          <p:cNvGrpSpPr/>
          <p:nvPr/>
        </p:nvGrpSpPr>
        <p:grpSpPr>
          <a:xfrm>
            <a:off x="3845254" y="3312207"/>
            <a:ext cx="3970848" cy="2875259"/>
            <a:chOff x="3845254" y="3312207"/>
            <a:chExt cx="3970848" cy="2875259"/>
          </a:xfrm>
        </p:grpSpPr>
        <p:cxnSp>
          <p:nvCxnSpPr>
            <p:cNvPr id="4" name="Straight Connector 3">
              <a:extLst>
                <a:ext uri="{FF2B5EF4-FFF2-40B4-BE49-F238E27FC236}">
                  <a16:creationId xmlns:a16="http://schemas.microsoft.com/office/drawing/2014/main" id="{4D5FFEE5-50F4-47B9-9519-EE14D4FFBC3B}"/>
                </a:ext>
              </a:extLst>
            </p:cNvPr>
            <p:cNvCxnSpPr>
              <a:cxnSpLocks/>
            </p:cNvCxnSpPr>
            <p:nvPr/>
          </p:nvCxnSpPr>
          <p:spPr>
            <a:xfrm flipH="1">
              <a:off x="6283933" y="4188099"/>
              <a:ext cx="391772" cy="199936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6005BC-9244-4DF2-A849-90320CA83D2E}"/>
                </a:ext>
              </a:extLst>
            </p:cNvPr>
            <p:cNvCxnSpPr>
              <a:cxnSpLocks/>
            </p:cNvCxnSpPr>
            <p:nvPr/>
          </p:nvCxnSpPr>
          <p:spPr>
            <a:xfrm flipH="1">
              <a:off x="5185137" y="4188099"/>
              <a:ext cx="1483014" cy="198916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7CA135-F64B-4C6B-9555-ADE8EC715513}"/>
                </a:ext>
              </a:extLst>
            </p:cNvPr>
            <p:cNvCxnSpPr>
              <a:cxnSpLocks/>
            </p:cNvCxnSpPr>
            <p:nvPr/>
          </p:nvCxnSpPr>
          <p:spPr>
            <a:xfrm flipH="1">
              <a:off x="5193025" y="5160169"/>
              <a:ext cx="679138" cy="10122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EAEAFE-5319-47BD-ABC1-EFC53C6D81BB}"/>
                </a:ext>
              </a:extLst>
            </p:cNvPr>
            <p:cNvCxnSpPr>
              <a:cxnSpLocks/>
            </p:cNvCxnSpPr>
            <p:nvPr/>
          </p:nvCxnSpPr>
          <p:spPr>
            <a:xfrm flipH="1">
              <a:off x="4284378" y="5160169"/>
              <a:ext cx="1587785" cy="10079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FD1BF2-301F-4FD5-BAFA-9A34F230446A}"/>
                </a:ext>
              </a:extLst>
            </p:cNvPr>
            <p:cNvCxnSpPr>
              <a:cxnSpLocks/>
            </p:cNvCxnSpPr>
            <p:nvPr/>
          </p:nvCxnSpPr>
          <p:spPr>
            <a:xfrm flipV="1">
              <a:off x="4284377" y="5010150"/>
              <a:ext cx="1709390" cy="116711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9324E1-4247-4FB1-BAD0-F0035B54CDA5}"/>
                </a:ext>
              </a:extLst>
            </p:cNvPr>
            <p:cNvCxnSpPr>
              <a:cxnSpLocks/>
            </p:cNvCxnSpPr>
            <p:nvPr/>
          </p:nvCxnSpPr>
          <p:spPr>
            <a:xfrm flipV="1">
              <a:off x="3852808" y="3313094"/>
              <a:ext cx="2857688" cy="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39561DA-85F3-4F41-AA86-2F2662CE4DF9}"/>
                </a:ext>
              </a:extLst>
            </p:cNvPr>
            <p:cNvCxnSpPr>
              <a:cxnSpLocks/>
            </p:cNvCxnSpPr>
            <p:nvPr/>
          </p:nvCxnSpPr>
          <p:spPr>
            <a:xfrm flipH="1">
              <a:off x="6290753" y="3313094"/>
              <a:ext cx="419743" cy="286390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BC06AFD-2643-4EB8-A8A1-930AD0A8DD9A}"/>
                </a:ext>
              </a:extLst>
            </p:cNvPr>
            <p:cNvCxnSpPr>
              <a:cxnSpLocks/>
            </p:cNvCxnSpPr>
            <p:nvPr/>
          </p:nvCxnSpPr>
          <p:spPr>
            <a:xfrm>
              <a:off x="3852808" y="3312207"/>
              <a:ext cx="0" cy="234885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D338BE-173C-4E56-8B65-5523888A3042}"/>
                </a:ext>
              </a:extLst>
            </p:cNvPr>
            <p:cNvCxnSpPr>
              <a:cxnSpLocks/>
            </p:cNvCxnSpPr>
            <p:nvPr/>
          </p:nvCxnSpPr>
          <p:spPr>
            <a:xfrm>
              <a:off x="3845254" y="5659448"/>
              <a:ext cx="3970848"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3393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6C2-405D-48F9-AA80-E1A65ACD9DDA}"/>
              </a:ext>
            </a:extLst>
          </p:cNvPr>
          <p:cNvSpPr>
            <a:spLocks noGrp="1"/>
          </p:cNvSpPr>
          <p:nvPr>
            <p:ph type="title"/>
          </p:nvPr>
        </p:nvSpPr>
        <p:spPr/>
        <p:txBody>
          <a:bodyPr/>
          <a:lstStyle/>
          <a:p>
            <a:r>
              <a:rPr lang="nl-NL" dirty="0"/>
              <a:t>Finding a polyline</a:t>
            </a:r>
          </a:p>
        </p:txBody>
      </p:sp>
      <p:sp>
        <p:nvSpPr>
          <p:cNvPr id="4" name="Freeform: Shape 3">
            <a:extLst>
              <a:ext uri="{FF2B5EF4-FFF2-40B4-BE49-F238E27FC236}">
                <a16:creationId xmlns:a16="http://schemas.microsoft.com/office/drawing/2014/main" id="{942638B0-8CDD-4504-B777-5EF7E6068886}"/>
              </a:ext>
            </a:extLst>
          </p:cNvPr>
          <p:cNvSpPr/>
          <p:nvPr/>
        </p:nvSpPr>
        <p:spPr>
          <a:xfrm>
            <a:off x="5589551" y="1771923"/>
            <a:ext cx="1488663" cy="3572995"/>
          </a:xfrm>
          <a:custGeom>
            <a:avLst/>
            <a:gdLst>
              <a:gd name="connsiteX0" fmla="*/ 0 w 2423160"/>
              <a:gd name="connsiteY0" fmla="*/ 5157216 h 5157216"/>
              <a:gd name="connsiteX1" fmla="*/ 1682496 w 2423160"/>
              <a:gd name="connsiteY1" fmla="*/ 3813048 h 5157216"/>
              <a:gd name="connsiteX2" fmla="*/ 2423160 w 2423160"/>
              <a:gd name="connsiteY2" fmla="*/ 0 h 5157216"/>
            </a:gdLst>
            <a:ahLst/>
            <a:cxnLst>
              <a:cxn ang="0">
                <a:pos x="connsiteX0" y="connsiteY0"/>
              </a:cxn>
              <a:cxn ang="0">
                <a:pos x="connsiteX1" y="connsiteY1"/>
              </a:cxn>
              <a:cxn ang="0">
                <a:pos x="connsiteX2" y="connsiteY2"/>
              </a:cxn>
            </a:cxnLst>
            <a:rect l="l" t="t" r="r" b="b"/>
            <a:pathLst>
              <a:path w="2423160" h="5157216">
                <a:moveTo>
                  <a:pt x="0" y="5157216"/>
                </a:moveTo>
                <a:cubicBezTo>
                  <a:pt x="639318" y="4914900"/>
                  <a:pt x="1278636" y="4672584"/>
                  <a:pt x="1682496" y="3813048"/>
                </a:cubicBezTo>
                <a:cubicBezTo>
                  <a:pt x="2086356" y="2953512"/>
                  <a:pt x="2254758" y="1476756"/>
                  <a:pt x="242316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Oval 4">
            <a:extLst>
              <a:ext uri="{FF2B5EF4-FFF2-40B4-BE49-F238E27FC236}">
                <a16:creationId xmlns:a16="http://schemas.microsoft.com/office/drawing/2014/main" id="{44AD07C1-33BB-447E-9499-DCA66F279023}"/>
              </a:ext>
            </a:extLst>
          </p:cNvPr>
          <p:cNvSpPr/>
          <p:nvPr/>
        </p:nvSpPr>
        <p:spPr>
          <a:xfrm>
            <a:off x="5554248" y="529844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a:extLst>
              <a:ext uri="{FF2B5EF4-FFF2-40B4-BE49-F238E27FC236}">
                <a16:creationId xmlns:a16="http://schemas.microsoft.com/office/drawing/2014/main" id="{34DBA70F-F550-4BEA-98FD-05BF466B2177}"/>
              </a:ext>
            </a:extLst>
          </p:cNvPr>
          <p:cNvSpPr/>
          <p:nvPr/>
        </p:nvSpPr>
        <p:spPr>
          <a:xfrm>
            <a:off x="5841514" y="5180615"/>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 6">
            <a:extLst>
              <a:ext uri="{FF2B5EF4-FFF2-40B4-BE49-F238E27FC236}">
                <a16:creationId xmlns:a16="http://schemas.microsoft.com/office/drawing/2014/main" id="{79663109-03D6-49CB-A28C-3C9805398DDD}"/>
              </a:ext>
            </a:extLst>
          </p:cNvPr>
          <p:cNvSpPr/>
          <p:nvPr/>
        </p:nvSpPr>
        <p:spPr>
          <a:xfrm>
            <a:off x="6110441" y="5016421"/>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l 7">
            <a:extLst>
              <a:ext uri="{FF2B5EF4-FFF2-40B4-BE49-F238E27FC236}">
                <a16:creationId xmlns:a16="http://schemas.microsoft.com/office/drawing/2014/main" id="{94951E61-FF97-40E5-B8E4-B6F72253B04D}"/>
              </a:ext>
            </a:extLst>
          </p:cNvPr>
          <p:cNvSpPr/>
          <p:nvPr/>
        </p:nvSpPr>
        <p:spPr>
          <a:xfrm>
            <a:off x="6333882" y="479575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a:extLst>
              <a:ext uri="{FF2B5EF4-FFF2-40B4-BE49-F238E27FC236}">
                <a16:creationId xmlns:a16="http://schemas.microsoft.com/office/drawing/2014/main" id="{59981BC2-C36A-4E51-B69A-15529C1E0A0A}"/>
              </a:ext>
            </a:extLst>
          </p:cNvPr>
          <p:cNvSpPr/>
          <p:nvPr/>
        </p:nvSpPr>
        <p:spPr>
          <a:xfrm>
            <a:off x="6541287" y="4495284"/>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l 9">
            <a:extLst>
              <a:ext uri="{FF2B5EF4-FFF2-40B4-BE49-F238E27FC236}">
                <a16:creationId xmlns:a16="http://schemas.microsoft.com/office/drawing/2014/main" id="{6F2256BA-2C8C-42ED-89CB-8753F507FF96}"/>
              </a:ext>
            </a:extLst>
          </p:cNvPr>
          <p:cNvSpPr/>
          <p:nvPr/>
        </p:nvSpPr>
        <p:spPr>
          <a:xfrm>
            <a:off x="6712929" y="399171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E1714E87-F26A-41EF-B3CF-192BAFEC40FA}"/>
              </a:ext>
            </a:extLst>
          </p:cNvPr>
          <p:cNvSpPr/>
          <p:nvPr/>
        </p:nvSpPr>
        <p:spPr>
          <a:xfrm>
            <a:off x="6895499" y="3099456"/>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l 11">
            <a:extLst>
              <a:ext uri="{FF2B5EF4-FFF2-40B4-BE49-F238E27FC236}">
                <a16:creationId xmlns:a16="http://schemas.microsoft.com/office/drawing/2014/main" id="{4B635A38-3B57-48B4-B3CA-14C19897C9FE}"/>
              </a:ext>
            </a:extLst>
          </p:cNvPr>
          <p:cNvSpPr/>
          <p:nvPr/>
        </p:nvSpPr>
        <p:spPr>
          <a:xfrm>
            <a:off x="7047317" y="1737079"/>
            <a:ext cx="61794" cy="69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Straight Arrow Connector 13">
            <a:extLst>
              <a:ext uri="{FF2B5EF4-FFF2-40B4-BE49-F238E27FC236}">
                <a16:creationId xmlns:a16="http://schemas.microsoft.com/office/drawing/2014/main" id="{6A7C1904-20FA-4B02-9D11-2AF289D4FF20}"/>
              </a:ext>
            </a:extLst>
          </p:cNvPr>
          <p:cNvCxnSpPr>
            <a:cxnSpLocks/>
          </p:cNvCxnSpPr>
          <p:nvPr/>
        </p:nvCxnSpPr>
        <p:spPr>
          <a:xfrm flipV="1">
            <a:off x="5584589" y="4312932"/>
            <a:ext cx="1575209" cy="10129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2D3221-C308-498E-BA5A-FC95D1D6CD9B}"/>
              </a:ext>
            </a:extLst>
          </p:cNvPr>
          <p:cNvCxnSpPr>
            <a:cxnSpLocks/>
          </p:cNvCxnSpPr>
          <p:nvPr/>
        </p:nvCxnSpPr>
        <p:spPr>
          <a:xfrm flipV="1">
            <a:off x="6573227" y="1027906"/>
            <a:ext cx="639315" cy="351700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0024013-5B4B-44FE-98A9-4BA2E861002A}"/>
              </a:ext>
            </a:extLst>
          </p:cNvPr>
          <p:cNvGrpSpPr/>
          <p:nvPr/>
        </p:nvGrpSpPr>
        <p:grpSpPr>
          <a:xfrm>
            <a:off x="3845254" y="3312207"/>
            <a:ext cx="3970848" cy="2875259"/>
            <a:chOff x="3845254" y="3312207"/>
            <a:chExt cx="3970848" cy="2875259"/>
          </a:xfrm>
        </p:grpSpPr>
        <p:cxnSp>
          <p:nvCxnSpPr>
            <p:cNvPr id="16" name="Straight Connector 15">
              <a:extLst>
                <a:ext uri="{FF2B5EF4-FFF2-40B4-BE49-F238E27FC236}">
                  <a16:creationId xmlns:a16="http://schemas.microsoft.com/office/drawing/2014/main" id="{DF85A781-D41B-4E37-B858-3B55CA262B5D}"/>
                </a:ext>
              </a:extLst>
            </p:cNvPr>
            <p:cNvCxnSpPr>
              <a:cxnSpLocks/>
            </p:cNvCxnSpPr>
            <p:nvPr/>
          </p:nvCxnSpPr>
          <p:spPr>
            <a:xfrm flipH="1">
              <a:off x="6283933" y="4188099"/>
              <a:ext cx="391772" cy="199936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3A43D2-6B5B-472D-8847-EF41ED2F0BC4}"/>
                </a:ext>
              </a:extLst>
            </p:cNvPr>
            <p:cNvCxnSpPr>
              <a:cxnSpLocks/>
            </p:cNvCxnSpPr>
            <p:nvPr/>
          </p:nvCxnSpPr>
          <p:spPr>
            <a:xfrm flipH="1">
              <a:off x="5185137" y="4188099"/>
              <a:ext cx="1483014" cy="198916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337624-7CA2-4383-A3E1-3DC32DC599DD}"/>
                </a:ext>
              </a:extLst>
            </p:cNvPr>
            <p:cNvCxnSpPr>
              <a:cxnSpLocks/>
            </p:cNvCxnSpPr>
            <p:nvPr/>
          </p:nvCxnSpPr>
          <p:spPr>
            <a:xfrm flipH="1">
              <a:off x="5193025" y="5160169"/>
              <a:ext cx="679138" cy="10122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D021CB-6BFF-40D5-801A-F000BB1048CF}"/>
                </a:ext>
              </a:extLst>
            </p:cNvPr>
            <p:cNvCxnSpPr>
              <a:cxnSpLocks/>
            </p:cNvCxnSpPr>
            <p:nvPr/>
          </p:nvCxnSpPr>
          <p:spPr>
            <a:xfrm flipH="1">
              <a:off x="4284378" y="5160169"/>
              <a:ext cx="1587785" cy="10079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310F45A-62C8-4A0A-A24C-077F2A064AE8}"/>
                </a:ext>
              </a:extLst>
            </p:cNvPr>
            <p:cNvCxnSpPr>
              <a:cxnSpLocks/>
            </p:cNvCxnSpPr>
            <p:nvPr/>
          </p:nvCxnSpPr>
          <p:spPr>
            <a:xfrm flipV="1">
              <a:off x="4284377" y="5010150"/>
              <a:ext cx="1709390" cy="116711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58045C-DA1E-41D7-8BC4-75FC942B5CE9}"/>
                </a:ext>
              </a:extLst>
            </p:cNvPr>
            <p:cNvCxnSpPr>
              <a:cxnSpLocks/>
            </p:cNvCxnSpPr>
            <p:nvPr/>
          </p:nvCxnSpPr>
          <p:spPr>
            <a:xfrm flipV="1">
              <a:off x="3852808" y="3313094"/>
              <a:ext cx="2857688" cy="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132122-9029-4010-ADDC-23E93E878368}"/>
                </a:ext>
              </a:extLst>
            </p:cNvPr>
            <p:cNvCxnSpPr>
              <a:cxnSpLocks/>
            </p:cNvCxnSpPr>
            <p:nvPr/>
          </p:nvCxnSpPr>
          <p:spPr>
            <a:xfrm flipH="1">
              <a:off x="6290753" y="3313094"/>
              <a:ext cx="419743" cy="286390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D28B6C-345D-4145-A4CC-1DFCB2E43145}"/>
                </a:ext>
              </a:extLst>
            </p:cNvPr>
            <p:cNvCxnSpPr>
              <a:cxnSpLocks/>
            </p:cNvCxnSpPr>
            <p:nvPr/>
          </p:nvCxnSpPr>
          <p:spPr>
            <a:xfrm>
              <a:off x="3852808" y="3312207"/>
              <a:ext cx="0" cy="234885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5444D9-9121-48CE-BE09-018091A0825D}"/>
                </a:ext>
              </a:extLst>
            </p:cNvPr>
            <p:cNvCxnSpPr>
              <a:cxnSpLocks/>
            </p:cNvCxnSpPr>
            <p:nvPr/>
          </p:nvCxnSpPr>
          <p:spPr>
            <a:xfrm>
              <a:off x="3845254" y="5659448"/>
              <a:ext cx="3970848"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1F56BD5E-8FAE-4ABC-B88C-4EEE9936C57D}"/>
              </a:ext>
            </a:extLst>
          </p:cNvPr>
          <p:cNvCxnSpPr>
            <a:cxnSpLocks/>
          </p:cNvCxnSpPr>
          <p:nvPr/>
        </p:nvCxnSpPr>
        <p:spPr>
          <a:xfrm flipV="1">
            <a:off x="5868857" y="3355975"/>
            <a:ext cx="1370143" cy="186342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1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AFC2-9DF6-4576-BF62-D6CBE2A0742B}"/>
              </a:ext>
            </a:extLst>
          </p:cNvPr>
          <p:cNvSpPr>
            <a:spLocks noGrp="1"/>
          </p:cNvSpPr>
          <p:nvPr>
            <p:ph type="title"/>
          </p:nvPr>
        </p:nvSpPr>
        <p:spPr/>
        <p:txBody>
          <a:bodyPr/>
          <a:lstStyle/>
          <a:p>
            <a:r>
              <a:rPr lang="nl-NL" dirty="0"/>
              <a:t>Global Curve Simplification</a:t>
            </a:r>
          </a:p>
        </p:txBody>
      </p:sp>
      <p:cxnSp>
        <p:nvCxnSpPr>
          <p:cNvPr id="28" name="Straight Connector 27">
            <a:extLst>
              <a:ext uri="{FF2B5EF4-FFF2-40B4-BE49-F238E27FC236}">
                <a16:creationId xmlns:a16="http://schemas.microsoft.com/office/drawing/2014/main" id="{1DCA4721-3DC5-4D74-AAD2-FF4B31BF0124}"/>
              </a:ext>
            </a:extLst>
          </p:cNvPr>
          <p:cNvCxnSpPr/>
          <p:nvPr/>
        </p:nvCxnSpPr>
        <p:spPr>
          <a:xfrm>
            <a:off x="8315325" y="56769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487E61E7-A96B-44DD-AD68-76E56C938F26}"/>
              </a:ext>
            </a:extLst>
          </p:cNvPr>
          <p:cNvGrpSpPr/>
          <p:nvPr/>
        </p:nvGrpSpPr>
        <p:grpSpPr>
          <a:xfrm>
            <a:off x="1308100" y="2838450"/>
            <a:ext cx="8064500" cy="2769393"/>
            <a:chOff x="1346200" y="3009900"/>
            <a:chExt cx="8064500" cy="2769393"/>
          </a:xfrm>
        </p:grpSpPr>
        <p:cxnSp>
          <p:nvCxnSpPr>
            <p:cNvPr id="7" name="Straight Connector 6">
              <a:extLst>
                <a:ext uri="{FF2B5EF4-FFF2-40B4-BE49-F238E27FC236}">
                  <a16:creationId xmlns:a16="http://schemas.microsoft.com/office/drawing/2014/main" id="{128A2442-9AE6-4DC4-AFB6-B311F4C35C5E}"/>
                </a:ext>
              </a:extLst>
            </p:cNvPr>
            <p:cNvCxnSpPr/>
            <p:nvPr/>
          </p:nvCxnSpPr>
          <p:spPr>
            <a:xfrm flipV="1">
              <a:off x="1346200" y="3009900"/>
              <a:ext cx="1016000" cy="889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442BC5C-6AEA-4633-AB7B-46A14E9DB3F7}"/>
                </a:ext>
              </a:extLst>
            </p:cNvPr>
            <p:cNvCxnSpPr/>
            <p:nvPr/>
          </p:nvCxnSpPr>
          <p:spPr>
            <a:xfrm>
              <a:off x="2362200" y="3009900"/>
              <a:ext cx="1041400" cy="4191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D83343-D356-4859-AF78-B5FF922D6903}"/>
                </a:ext>
              </a:extLst>
            </p:cNvPr>
            <p:cNvCxnSpPr/>
            <p:nvPr/>
          </p:nvCxnSpPr>
          <p:spPr>
            <a:xfrm flipV="1">
              <a:off x="3403600" y="3098800"/>
              <a:ext cx="1092200" cy="330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3BF445-C0C7-4B19-BFE5-895F5E03A528}"/>
                </a:ext>
              </a:extLst>
            </p:cNvPr>
            <p:cNvCxnSpPr>
              <a:cxnSpLocks/>
            </p:cNvCxnSpPr>
            <p:nvPr/>
          </p:nvCxnSpPr>
          <p:spPr>
            <a:xfrm>
              <a:off x="4495800" y="3095625"/>
              <a:ext cx="1041400" cy="8032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099FAC-10B3-41DF-B0C0-30E8E4A797D2}"/>
                </a:ext>
              </a:extLst>
            </p:cNvPr>
            <p:cNvCxnSpPr/>
            <p:nvPr/>
          </p:nvCxnSpPr>
          <p:spPr>
            <a:xfrm flipV="1">
              <a:off x="5537200" y="3009900"/>
              <a:ext cx="1216025" cy="889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868CAF-234C-449A-B002-0E9B0B7FDA85}"/>
                </a:ext>
              </a:extLst>
            </p:cNvPr>
            <p:cNvCxnSpPr>
              <a:cxnSpLocks/>
            </p:cNvCxnSpPr>
            <p:nvPr/>
          </p:nvCxnSpPr>
          <p:spPr>
            <a:xfrm>
              <a:off x="6753225" y="3009900"/>
              <a:ext cx="1371600" cy="952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AEE0F5-88B0-4D16-A33D-A1A8B5D1E2DD}"/>
                </a:ext>
              </a:extLst>
            </p:cNvPr>
            <p:cNvCxnSpPr>
              <a:cxnSpLocks/>
            </p:cNvCxnSpPr>
            <p:nvPr/>
          </p:nvCxnSpPr>
          <p:spPr>
            <a:xfrm>
              <a:off x="8124825" y="3105150"/>
              <a:ext cx="1285875" cy="793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41287A-14E2-4BA6-8FF5-BAB701B768E9}"/>
                </a:ext>
              </a:extLst>
            </p:cNvPr>
            <p:cNvCxnSpPr>
              <a:cxnSpLocks/>
            </p:cNvCxnSpPr>
            <p:nvPr/>
          </p:nvCxnSpPr>
          <p:spPr>
            <a:xfrm flipH="1">
              <a:off x="9048750" y="3898900"/>
              <a:ext cx="361950" cy="1244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C04189-2AF5-4D0F-BEBC-F489CAC4DEC4}"/>
                </a:ext>
              </a:extLst>
            </p:cNvPr>
            <p:cNvCxnSpPr>
              <a:cxnSpLocks/>
            </p:cNvCxnSpPr>
            <p:nvPr/>
          </p:nvCxnSpPr>
          <p:spPr>
            <a:xfrm flipH="1">
              <a:off x="7543799" y="5143500"/>
              <a:ext cx="1504951"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2172A5-FC64-4126-8F67-93A939BDA8E5}"/>
                </a:ext>
              </a:extLst>
            </p:cNvPr>
            <p:cNvCxnSpPr>
              <a:cxnSpLocks/>
            </p:cNvCxnSpPr>
            <p:nvPr/>
          </p:nvCxnSpPr>
          <p:spPr>
            <a:xfrm flipH="1" flipV="1">
              <a:off x="6145212" y="5313362"/>
              <a:ext cx="1398587" cy="2873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15F545-5308-4F51-A1C1-5994C58D906E}"/>
                </a:ext>
              </a:extLst>
            </p:cNvPr>
            <p:cNvCxnSpPr/>
            <p:nvPr/>
          </p:nvCxnSpPr>
          <p:spPr>
            <a:xfrm flipH="1">
              <a:off x="4545012" y="5313362"/>
              <a:ext cx="160020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BADD54-38C5-4756-9528-E4A3D68494FE}"/>
                </a:ext>
              </a:extLst>
            </p:cNvPr>
            <p:cNvCxnSpPr>
              <a:cxnSpLocks/>
            </p:cNvCxnSpPr>
            <p:nvPr/>
          </p:nvCxnSpPr>
          <p:spPr>
            <a:xfrm>
              <a:off x="3625850" y="5372100"/>
              <a:ext cx="914400" cy="407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51EA851-FEFE-43BC-B403-6124A1AC193E}"/>
                </a:ext>
              </a:extLst>
            </p:cNvPr>
            <p:cNvCxnSpPr>
              <a:cxnSpLocks/>
            </p:cNvCxnSpPr>
            <p:nvPr/>
          </p:nvCxnSpPr>
          <p:spPr>
            <a:xfrm flipV="1">
              <a:off x="2108200" y="5372101"/>
              <a:ext cx="1515269" cy="39846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384AB942-9FFA-4E6B-BBF9-5B3C0DBBC65E}"/>
              </a:ext>
            </a:extLst>
          </p:cNvPr>
          <p:cNvGrpSpPr/>
          <p:nvPr/>
        </p:nvGrpSpPr>
        <p:grpSpPr>
          <a:xfrm>
            <a:off x="1254125" y="2778125"/>
            <a:ext cx="8172450" cy="2879328"/>
            <a:chOff x="1254125" y="2778125"/>
            <a:chExt cx="8172450" cy="2879328"/>
          </a:xfrm>
        </p:grpSpPr>
        <p:sp>
          <p:nvSpPr>
            <p:cNvPr id="45" name="Oval 44">
              <a:extLst>
                <a:ext uri="{FF2B5EF4-FFF2-40B4-BE49-F238E27FC236}">
                  <a16:creationId xmlns:a16="http://schemas.microsoft.com/office/drawing/2014/main" id="{C8F52A2C-3F37-4339-AFDB-A6D2D0BB3B53}"/>
                </a:ext>
              </a:extLst>
            </p:cNvPr>
            <p:cNvSpPr/>
            <p:nvPr/>
          </p:nvSpPr>
          <p:spPr>
            <a:xfrm>
              <a:off x="1254125" y="367347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D55F4BFA-061B-41A0-993A-C26DA3EEE69E}"/>
                </a:ext>
              </a:extLst>
            </p:cNvPr>
            <p:cNvSpPr/>
            <p:nvPr/>
          </p:nvSpPr>
          <p:spPr>
            <a:xfrm>
              <a:off x="2270125" y="277812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E7AA148B-AECE-4929-903C-267E4CAA3573}"/>
                </a:ext>
              </a:extLst>
            </p:cNvPr>
            <p:cNvSpPr/>
            <p:nvPr/>
          </p:nvSpPr>
          <p:spPr>
            <a:xfrm>
              <a:off x="3308350" y="320357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51E66BDC-0DCF-40B9-B6FC-A3FCE8A57D7A}"/>
                </a:ext>
              </a:extLst>
            </p:cNvPr>
            <p:cNvSpPr/>
            <p:nvPr/>
          </p:nvSpPr>
          <p:spPr>
            <a:xfrm>
              <a:off x="4394200" y="288607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EAC08DD5-56AD-4227-961D-9D1410C6DA3E}"/>
                </a:ext>
              </a:extLst>
            </p:cNvPr>
            <p:cNvSpPr/>
            <p:nvPr/>
          </p:nvSpPr>
          <p:spPr>
            <a:xfrm>
              <a:off x="5454650" y="367347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l 49">
              <a:extLst>
                <a:ext uri="{FF2B5EF4-FFF2-40B4-BE49-F238E27FC236}">
                  <a16:creationId xmlns:a16="http://schemas.microsoft.com/office/drawing/2014/main" id="{43104C2E-5BEB-4469-9535-9CBE50026352}"/>
                </a:ext>
              </a:extLst>
            </p:cNvPr>
            <p:cNvSpPr/>
            <p:nvPr/>
          </p:nvSpPr>
          <p:spPr>
            <a:xfrm>
              <a:off x="6661150" y="2786063"/>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Oval 50">
              <a:extLst>
                <a:ext uri="{FF2B5EF4-FFF2-40B4-BE49-F238E27FC236}">
                  <a16:creationId xmlns:a16="http://schemas.microsoft.com/office/drawing/2014/main" id="{4145C291-49DC-40A8-B8AC-B3ACB3881537}"/>
                </a:ext>
              </a:extLst>
            </p:cNvPr>
            <p:cNvSpPr/>
            <p:nvPr/>
          </p:nvSpPr>
          <p:spPr>
            <a:xfrm>
              <a:off x="8032750" y="28717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Oval 51">
              <a:extLst>
                <a:ext uri="{FF2B5EF4-FFF2-40B4-BE49-F238E27FC236}">
                  <a16:creationId xmlns:a16="http://schemas.microsoft.com/office/drawing/2014/main" id="{CA218685-8912-4875-8C42-A0D1B63EEE2A}"/>
                </a:ext>
              </a:extLst>
            </p:cNvPr>
            <p:cNvSpPr/>
            <p:nvPr/>
          </p:nvSpPr>
          <p:spPr>
            <a:xfrm>
              <a:off x="9318625" y="3681412"/>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Oval 52">
              <a:extLst>
                <a:ext uri="{FF2B5EF4-FFF2-40B4-BE49-F238E27FC236}">
                  <a16:creationId xmlns:a16="http://schemas.microsoft.com/office/drawing/2014/main" id="{5FF7671B-5F6D-466A-A2C5-1BBFEB4B82AC}"/>
                </a:ext>
              </a:extLst>
            </p:cNvPr>
            <p:cNvSpPr/>
            <p:nvPr/>
          </p:nvSpPr>
          <p:spPr>
            <a:xfrm>
              <a:off x="8956675" y="491013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Oval 53">
              <a:extLst>
                <a:ext uri="{FF2B5EF4-FFF2-40B4-BE49-F238E27FC236}">
                  <a16:creationId xmlns:a16="http://schemas.microsoft.com/office/drawing/2014/main" id="{8A569B2F-E93C-4431-95A4-B38162A67D00}"/>
                </a:ext>
              </a:extLst>
            </p:cNvPr>
            <p:cNvSpPr/>
            <p:nvPr/>
          </p:nvSpPr>
          <p:spPr>
            <a:xfrm>
              <a:off x="7478712" y="5370512"/>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Oval 54">
              <a:extLst>
                <a:ext uri="{FF2B5EF4-FFF2-40B4-BE49-F238E27FC236}">
                  <a16:creationId xmlns:a16="http://schemas.microsoft.com/office/drawing/2014/main" id="{61D331E9-2153-4CC3-A7AC-35D13815D7E9}"/>
                </a:ext>
              </a:extLst>
            </p:cNvPr>
            <p:cNvSpPr/>
            <p:nvPr/>
          </p:nvSpPr>
          <p:spPr>
            <a:xfrm>
              <a:off x="6048375" y="511095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Oval 55">
              <a:extLst>
                <a:ext uri="{FF2B5EF4-FFF2-40B4-BE49-F238E27FC236}">
                  <a16:creationId xmlns:a16="http://schemas.microsoft.com/office/drawing/2014/main" id="{127D668B-A182-4C90-9BF1-8C93B62DDC2E}"/>
                </a:ext>
              </a:extLst>
            </p:cNvPr>
            <p:cNvSpPr/>
            <p:nvPr/>
          </p:nvSpPr>
          <p:spPr>
            <a:xfrm>
              <a:off x="4448175" y="554116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Oval 56">
              <a:extLst>
                <a:ext uri="{FF2B5EF4-FFF2-40B4-BE49-F238E27FC236}">
                  <a16:creationId xmlns:a16="http://schemas.microsoft.com/office/drawing/2014/main" id="{983233F0-EC85-4A47-9109-EF5075121B9B}"/>
                </a:ext>
              </a:extLst>
            </p:cNvPr>
            <p:cNvSpPr/>
            <p:nvPr/>
          </p:nvSpPr>
          <p:spPr>
            <a:xfrm>
              <a:off x="3520282" y="5167312"/>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1DFA3CE1-D756-448E-A99E-59783A959DD8}"/>
                </a:ext>
              </a:extLst>
            </p:cNvPr>
            <p:cNvSpPr/>
            <p:nvPr/>
          </p:nvSpPr>
          <p:spPr>
            <a:xfrm>
              <a:off x="2011363" y="5549503"/>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 name="Group 2">
            <a:extLst>
              <a:ext uri="{FF2B5EF4-FFF2-40B4-BE49-F238E27FC236}">
                <a16:creationId xmlns:a16="http://schemas.microsoft.com/office/drawing/2014/main" id="{233661EE-7367-466B-93E0-7C2AE4D5D14F}"/>
              </a:ext>
            </a:extLst>
          </p:cNvPr>
          <p:cNvGrpSpPr/>
          <p:nvPr/>
        </p:nvGrpSpPr>
        <p:grpSpPr>
          <a:xfrm>
            <a:off x="1889125" y="3367088"/>
            <a:ext cx="6813550" cy="1787127"/>
            <a:chOff x="1889125" y="3367088"/>
            <a:chExt cx="6813550" cy="1787127"/>
          </a:xfrm>
        </p:grpSpPr>
        <p:cxnSp>
          <p:nvCxnSpPr>
            <p:cNvPr id="60" name="Straight Connector 59">
              <a:extLst>
                <a:ext uri="{FF2B5EF4-FFF2-40B4-BE49-F238E27FC236}">
                  <a16:creationId xmlns:a16="http://schemas.microsoft.com/office/drawing/2014/main" id="{F16E1C9B-8004-4897-B1DF-F0A2620EFC54}"/>
                </a:ext>
              </a:extLst>
            </p:cNvPr>
            <p:cNvCxnSpPr>
              <a:cxnSpLocks/>
            </p:cNvCxnSpPr>
            <p:nvPr/>
          </p:nvCxnSpPr>
          <p:spPr>
            <a:xfrm>
              <a:off x="1943100" y="3429000"/>
              <a:ext cx="669607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1E5A57-7285-44A6-806D-157C419F0FE8}"/>
                </a:ext>
              </a:extLst>
            </p:cNvPr>
            <p:cNvCxnSpPr>
              <a:cxnSpLocks/>
            </p:cNvCxnSpPr>
            <p:nvPr/>
          </p:nvCxnSpPr>
          <p:spPr>
            <a:xfrm flipH="1">
              <a:off x="8503444" y="3429000"/>
              <a:ext cx="135731" cy="160496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643AB3-038E-4519-9B10-A50A5A366DBA}"/>
                </a:ext>
              </a:extLst>
            </p:cNvPr>
            <p:cNvCxnSpPr>
              <a:cxnSpLocks/>
            </p:cNvCxnSpPr>
            <p:nvPr/>
          </p:nvCxnSpPr>
          <p:spPr>
            <a:xfrm flipV="1">
              <a:off x="2119313" y="5018088"/>
              <a:ext cx="6384131" cy="7778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ADFD8EEE-021A-4473-A06B-E4CF82EA6D93}"/>
                </a:ext>
              </a:extLst>
            </p:cNvPr>
            <p:cNvGrpSpPr/>
            <p:nvPr/>
          </p:nvGrpSpPr>
          <p:grpSpPr>
            <a:xfrm>
              <a:off x="1889125" y="3367088"/>
              <a:ext cx="6813550" cy="1787127"/>
              <a:chOff x="1889125" y="3367088"/>
              <a:chExt cx="6813550" cy="1787127"/>
            </a:xfrm>
          </p:grpSpPr>
          <p:sp>
            <p:nvSpPr>
              <p:cNvPr id="73" name="Oval 72">
                <a:extLst>
                  <a:ext uri="{FF2B5EF4-FFF2-40B4-BE49-F238E27FC236}">
                    <a16:creationId xmlns:a16="http://schemas.microsoft.com/office/drawing/2014/main" id="{C9397799-9DC5-4F9F-9B19-700BB34AD070}"/>
                  </a:ext>
                </a:extLst>
              </p:cNvPr>
              <p:cNvSpPr/>
              <p:nvPr/>
            </p:nvSpPr>
            <p:spPr>
              <a:xfrm>
                <a:off x="1889125" y="3375025"/>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Oval 73">
                <a:extLst>
                  <a:ext uri="{FF2B5EF4-FFF2-40B4-BE49-F238E27FC236}">
                    <a16:creationId xmlns:a16="http://schemas.microsoft.com/office/drawing/2014/main" id="{A176E733-BB3D-47D3-A815-868B3366C412}"/>
                  </a:ext>
                </a:extLst>
              </p:cNvPr>
              <p:cNvSpPr/>
              <p:nvPr/>
            </p:nvSpPr>
            <p:spPr>
              <a:xfrm>
                <a:off x="8594725" y="3367088"/>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Oval 74">
                <a:extLst>
                  <a:ext uri="{FF2B5EF4-FFF2-40B4-BE49-F238E27FC236}">
                    <a16:creationId xmlns:a16="http://schemas.microsoft.com/office/drawing/2014/main" id="{36799898-1844-4AB3-85FE-6C5D98CE3633}"/>
                  </a:ext>
                </a:extLst>
              </p:cNvPr>
              <p:cNvSpPr/>
              <p:nvPr/>
            </p:nvSpPr>
            <p:spPr>
              <a:xfrm>
                <a:off x="8449469" y="4969668"/>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Oval 75">
                <a:extLst>
                  <a:ext uri="{FF2B5EF4-FFF2-40B4-BE49-F238E27FC236}">
                    <a16:creationId xmlns:a16="http://schemas.microsoft.com/office/drawing/2014/main" id="{B7C8F5A8-61A8-4DDC-B65A-35DF7C430C0B}"/>
                  </a:ext>
                </a:extLst>
              </p:cNvPr>
              <p:cNvSpPr/>
              <p:nvPr/>
            </p:nvSpPr>
            <p:spPr>
              <a:xfrm>
                <a:off x="2039938" y="5046265"/>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4749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AFC2-9DF6-4576-BF62-D6CBE2A0742B}"/>
              </a:ext>
            </a:extLst>
          </p:cNvPr>
          <p:cNvSpPr>
            <a:spLocks noGrp="1"/>
          </p:cNvSpPr>
          <p:nvPr>
            <p:ph type="title"/>
          </p:nvPr>
        </p:nvSpPr>
        <p:spPr/>
        <p:txBody>
          <a:bodyPr/>
          <a:lstStyle/>
          <a:p>
            <a:r>
              <a:rPr lang="nl-NL" dirty="0"/>
              <a:t>Global Curve Simplification (formal)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BD81537-37D1-4262-BF9F-27A5AA1706D4}"/>
                  </a:ext>
                </a:extLst>
              </p:cNvPr>
              <p:cNvSpPr>
                <a:spLocks noGrp="1"/>
              </p:cNvSpPr>
              <p:nvPr>
                <p:ph idx="1"/>
              </p:nvPr>
            </p:nvSpPr>
            <p:spPr/>
            <p:txBody>
              <a:bodyPr/>
              <a:lstStyle/>
              <a:p>
                <a:pPr marL="0" indent="0">
                  <a:buNone/>
                </a:pPr>
                <a:endParaRPr lang="nl-NL" dirty="0"/>
              </a:p>
              <a:p>
                <a:r>
                  <a:rPr lang="nl-NL" dirty="0"/>
                  <a:t>Given a polygonal curve </a:t>
                </a:r>
                <a:r>
                  <a:rPr lang="nl-NL" i="1" dirty="0"/>
                  <a:t>P</a:t>
                </a:r>
                <a:r>
                  <a:rPr lang="nl-NL" dirty="0"/>
                  <a:t> of </a:t>
                </a:r>
                <a:r>
                  <a:rPr lang="nl-NL" i="1" dirty="0"/>
                  <a:t>n </a:t>
                </a:r>
                <a:r>
                  <a:rPr lang="nl-NL" dirty="0"/>
                  <a:t>links, does there exist a polygonal curve </a:t>
                </a:r>
                <a:r>
                  <a:rPr lang="nl-NL" i="1" dirty="0"/>
                  <a:t>P’</a:t>
                </a:r>
                <a:r>
                  <a:rPr lang="nl-NL" dirty="0"/>
                  <a:t> of at most </a:t>
                </a:r>
                <a:r>
                  <a:rPr lang="nl-NL" i="1" dirty="0"/>
                  <a:t>k </a:t>
                </a:r>
                <a:r>
                  <a:rPr lang="nl-NL" dirty="0"/>
                  <a:t>links such that </a:t>
                </a:r>
                <a:r>
                  <a:rPr lang="nl-NL" i="1" dirty="0"/>
                  <a:t>D(P,P’)</a:t>
                </a:r>
                <a:r>
                  <a:rPr lang="nl-NL" dirty="0"/>
                  <a:t> is at most </a:t>
                </a:r>
                <a14:m>
                  <m:oMath xmlns:m="http://schemas.openxmlformats.org/officeDocument/2006/math">
                    <m:r>
                      <a:rPr lang="nl-NL" b="0" i="1" smtClean="0">
                        <a:latin typeface="Cambria Math" panose="02040503050406030204" pitchFamily="18" charset="0"/>
                      </a:rPr>
                      <m:t>𝛿</m:t>
                    </m:r>
                  </m:oMath>
                </a14:m>
                <a:r>
                  <a:rPr lang="nl-NL" dirty="0"/>
                  <a:t>.</a:t>
                </a:r>
              </a:p>
              <a:p>
                <a:endParaRPr lang="nl-NL" dirty="0"/>
              </a:p>
              <a:p>
                <a:r>
                  <a:rPr lang="nl-NL" dirty="0"/>
                  <a:t>There are no restrictions on where </a:t>
                </a:r>
                <a:r>
                  <a:rPr lang="nl-NL" i="1" dirty="0"/>
                  <a:t>P’</a:t>
                </a:r>
                <a:r>
                  <a:rPr lang="nl-NL" dirty="0"/>
                  <a:t>’s vertices can be placed. </a:t>
                </a:r>
              </a:p>
              <a:p>
                <a:pPr marL="0" indent="0">
                  <a:buNone/>
                </a:pPr>
                <a:endParaRPr lang="nl-NL" dirty="0"/>
              </a:p>
              <a:p>
                <a:r>
                  <a:rPr lang="nl-NL" dirty="0"/>
                  <a:t>In this specific case, we are trying to prove NP-hardness for this problem if </a:t>
                </a:r>
                <a:r>
                  <a:rPr lang="nl-NL" i="1" dirty="0"/>
                  <a:t>D(P,P’) </a:t>
                </a:r>
                <a:r>
                  <a:rPr lang="nl-NL" dirty="0"/>
                  <a:t>is the Hausdorff distance directed from </a:t>
                </a:r>
                <a:r>
                  <a:rPr lang="nl-NL" i="1" dirty="0"/>
                  <a:t>P</a:t>
                </a:r>
                <a:r>
                  <a:rPr lang="nl-NL" dirty="0"/>
                  <a:t> to </a:t>
                </a:r>
                <a:r>
                  <a:rPr lang="nl-NL" i="1" dirty="0"/>
                  <a:t>P’</a:t>
                </a:r>
                <a:r>
                  <a:rPr lang="nl-NL" dirty="0"/>
                  <a:t>.</a:t>
                </a:r>
              </a:p>
              <a:p>
                <a:endParaRPr lang="nl-NL" dirty="0"/>
              </a:p>
            </p:txBody>
          </p:sp>
        </mc:Choice>
        <mc:Fallback>
          <p:sp>
            <p:nvSpPr>
              <p:cNvPr id="3" name="Content Placeholder 2">
                <a:extLst>
                  <a:ext uri="{FF2B5EF4-FFF2-40B4-BE49-F238E27FC236}">
                    <a16:creationId xmlns:a16="http://schemas.microsoft.com/office/drawing/2014/main" id="{ABD81537-37D1-4262-BF9F-27A5AA1706D4}"/>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nl-NL">
                    <a:noFill/>
                  </a:rPr>
                  <a:t> </a:t>
                </a:r>
              </a:p>
            </p:txBody>
          </p:sp>
        </mc:Fallback>
      </mc:AlternateContent>
    </p:spTree>
    <p:extLst>
      <p:ext uri="{BB962C8B-B14F-4D97-AF65-F5344CB8AC3E}">
        <p14:creationId xmlns:p14="http://schemas.microsoft.com/office/powerpoint/2010/main" val="12973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D16A-3428-46DB-B16B-030BB70C75E8}"/>
              </a:ext>
            </a:extLst>
          </p:cNvPr>
          <p:cNvSpPr>
            <a:spLocks noGrp="1"/>
          </p:cNvSpPr>
          <p:nvPr>
            <p:ph type="title"/>
          </p:nvPr>
        </p:nvSpPr>
        <p:spPr/>
        <p:txBody>
          <a:bodyPr/>
          <a:lstStyle/>
          <a:p>
            <a:r>
              <a:rPr lang="nl-NL" dirty="0"/>
              <a:t>Hausdorff Distance</a:t>
            </a:r>
          </a:p>
        </p:txBody>
      </p:sp>
      <p:grpSp>
        <p:nvGrpSpPr>
          <p:cNvPr id="48" name="Group 47">
            <a:extLst>
              <a:ext uri="{FF2B5EF4-FFF2-40B4-BE49-F238E27FC236}">
                <a16:creationId xmlns:a16="http://schemas.microsoft.com/office/drawing/2014/main" id="{AD6B1A90-9829-456D-880D-D52BA81BEB17}"/>
              </a:ext>
            </a:extLst>
          </p:cNvPr>
          <p:cNvGrpSpPr/>
          <p:nvPr/>
        </p:nvGrpSpPr>
        <p:grpSpPr>
          <a:xfrm>
            <a:off x="1577340" y="4171950"/>
            <a:ext cx="8252460" cy="662940"/>
            <a:chOff x="1440180" y="2994660"/>
            <a:chExt cx="8252460" cy="662940"/>
          </a:xfrm>
        </p:grpSpPr>
        <p:cxnSp>
          <p:nvCxnSpPr>
            <p:cNvPr id="5" name="Straight Connector 4">
              <a:extLst>
                <a:ext uri="{FF2B5EF4-FFF2-40B4-BE49-F238E27FC236}">
                  <a16:creationId xmlns:a16="http://schemas.microsoft.com/office/drawing/2014/main" id="{5E77C1C7-2B0A-4CEA-9255-FFF6EF6C19CB}"/>
                </a:ext>
              </a:extLst>
            </p:cNvPr>
            <p:cNvCxnSpPr>
              <a:cxnSpLocks/>
            </p:cNvCxnSpPr>
            <p:nvPr/>
          </p:nvCxnSpPr>
          <p:spPr>
            <a:xfrm flipV="1">
              <a:off x="1440180" y="2994660"/>
              <a:ext cx="1371600" cy="4343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95BC3-4CE3-4D71-809A-9B6D081F4FEE}"/>
                </a:ext>
              </a:extLst>
            </p:cNvPr>
            <p:cNvCxnSpPr>
              <a:cxnSpLocks/>
            </p:cNvCxnSpPr>
            <p:nvPr/>
          </p:nvCxnSpPr>
          <p:spPr>
            <a:xfrm>
              <a:off x="2811780" y="2994660"/>
              <a:ext cx="1200150" cy="5372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5AB1BD-68D2-4D80-B80F-EE7389406570}"/>
                </a:ext>
              </a:extLst>
            </p:cNvPr>
            <p:cNvCxnSpPr>
              <a:cxnSpLocks/>
            </p:cNvCxnSpPr>
            <p:nvPr/>
          </p:nvCxnSpPr>
          <p:spPr>
            <a:xfrm flipV="1">
              <a:off x="4011930" y="3263265"/>
              <a:ext cx="1371600" cy="26860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AC3EE8-7B1F-4B7E-BD7D-7C03477D478A}"/>
                </a:ext>
              </a:extLst>
            </p:cNvPr>
            <p:cNvCxnSpPr>
              <a:cxnSpLocks/>
            </p:cNvCxnSpPr>
            <p:nvPr/>
          </p:nvCxnSpPr>
          <p:spPr>
            <a:xfrm>
              <a:off x="5383530" y="3263265"/>
              <a:ext cx="1424942" cy="39433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5223287-9ABE-42A8-8EEB-A93AE800DB1C}"/>
                </a:ext>
              </a:extLst>
            </p:cNvPr>
            <p:cNvCxnSpPr>
              <a:cxnSpLocks/>
            </p:cNvCxnSpPr>
            <p:nvPr/>
          </p:nvCxnSpPr>
          <p:spPr>
            <a:xfrm flipV="1">
              <a:off x="6808472" y="3211830"/>
              <a:ext cx="1604008" cy="445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845E28-9D2B-43A2-884D-AE79109FFF8F}"/>
                </a:ext>
              </a:extLst>
            </p:cNvPr>
            <p:cNvCxnSpPr>
              <a:cxnSpLocks/>
            </p:cNvCxnSpPr>
            <p:nvPr/>
          </p:nvCxnSpPr>
          <p:spPr>
            <a:xfrm>
              <a:off x="8412480" y="3211830"/>
              <a:ext cx="1280160" cy="3314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47F4EA79-FA18-4447-9533-B5DB17FD8EF1}"/>
              </a:ext>
            </a:extLst>
          </p:cNvPr>
          <p:cNvGrpSpPr/>
          <p:nvPr/>
        </p:nvGrpSpPr>
        <p:grpSpPr>
          <a:xfrm>
            <a:off x="1394458" y="4632364"/>
            <a:ext cx="8534404" cy="854036"/>
            <a:chOff x="1142998" y="3363634"/>
            <a:chExt cx="8534404" cy="854036"/>
          </a:xfrm>
        </p:grpSpPr>
        <p:cxnSp>
          <p:nvCxnSpPr>
            <p:cNvPr id="25" name="Straight Connector 24">
              <a:extLst>
                <a:ext uri="{FF2B5EF4-FFF2-40B4-BE49-F238E27FC236}">
                  <a16:creationId xmlns:a16="http://schemas.microsoft.com/office/drawing/2014/main" id="{D5A5A326-8329-44E2-A91A-4BD67F62A69D}"/>
                </a:ext>
              </a:extLst>
            </p:cNvPr>
            <p:cNvCxnSpPr>
              <a:cxnSpLocks/>
            </p:cNvCxnSpPr>
            <p:nvPr/>
          </p:nvCxnSpPr>
          <p:spPr>
            <a:xfrm flipV="1">
              <a:off x="1142998" y="3363634"/>
              <a:ext cx="1371600" cy="280035"/>
            </a:xfrm>
            <a:prstGeom prst="line">
              <a:avLst/>
            </a:prstGeom>
            <a:ln w="31750">
              <a:solidFill>
                <a:schemeClr val="accent1"/>
              </a:solidFill>
            </a:ln>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6F4D57DB-0BBB-47A7-AF25-F642F6118903}"/>
                </a:ext>
              </a:extLst>
            </p:cNvPr>
            <p:cNvCxnSpPr>
              <a:cxnSpLocks/>
            </p:cNvCxnSpPr>
            <p:nvPr/>
          </p:nvCxnSpPr>
          <p:spPr>
            <a:xfrm flipH="1">
              <a:off x="2112645" y="3374707"/>
              <a:ext cx="386715" cy="842963"/>
            </a:xfrm>
            <a:prstGeom prst="line">
              <a:avLst/>
            </a:prstGeom>
            <a:ln w="31750">
              <a:solidFill>
                <a:schemeClr val="accent1"/>
              </a:solidFill>
            </a:ln>
          </p:spPr>
          <p:style>
            <a:lnRef idx="1">
              <a:schemeClr val="accent5"/>
            </a:lnRef>
            <a:fillRef idx="0">
              <a:schemeClr val="accent5"/>
            </a:fillRef>
            <a:effectRef idx="0">
              <a:schemeClr val="accent5"/>
            </a:effectRef>
            <a:fontRef idx="minor">
              <a:schemeClr val="tx1"/>
            </a:fontRef>
          </p:style>
        </p:cxnSp>
        <p:cxnSp>
          <p:nvCxnSpPr>
            <p:cNvPr id="31" name="Straight Connector 30">
              <a:extLst>
                <a:ext uri="{FF2B5EF4-FFF2-40B4-BE49-F238E27FC236}">
                  <a16:creationId xmlns:a16="http://schemas.microsoft.com/office/drawing/2014/main" id="{85AF8727-7142-41CE-A136-26023C0C0B47}"/>
                </a:ext>
              </a:extLst>
            </p:cNvPr>
            <p:cNvCxnSpPr>
              <a:cxnSpLocks/>
            </p:cNvCxnSpPr>
            <p:nvPr/>
          </p:nvCxnSpPr>
          <p:spPr>
            <a:xfrm flipV="1">
              <a:off x="2112645" y="3374707"/>
              <a:ext cx="1076325" cy="84296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994849-9219-4D55-8126-65A492D18C9F}"/>
                </a:ext>
              </a:extLst>
            </p:cNvPr>
            <p:cNvCxnSpPr>
              <a:cxnSpLocks/>
            </p:cNvCxnSpPr>
            <p:nvPr/>
          </p:nvCxnSpPr>
          <p:spPr>
            <a:xfrm>
              <a:off x="3198495" y="3374707"/>
              <a:ext cx="813435" cy="648653"/>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FEFC079-E2DC-4A62-A5D6-8D348B92A6A2}"/>
                </a:ext>
              </a:extLst>
            </p:cNvPr>
            <p:cNvCxnSpPr>
              <a:cxnSpLocks/>
            </p:cNvCxnSpPr>
            <p:nvPr/>
          </p:nvCxnSpPr>
          <p:spPr>
            <a:xfrm flipV="1">
              <a:off x="4011930" y="3796188"/>
              <a:ext cx="1634490" cy="22717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E1F6F6-9954-4032-B72C-EFDE5E186250}"/>
                </a:ext>
              </a:extLst>
            </p:cNvPr>
            <p:cNvCxnSpPr>
              <a:cxnSpLocks/>
            </p:cNvCxnSpPr>
            <p:nvPr/>
          </p:nvCxnSpPr>
          <p:spPr>
            <a:xfrm>
              <a:off x="5646420" y="3789045"/>
              <a:ext cx="1501138" cy="120729"/>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AB7019-9AC7-4D05-969E-E9C370622446}"/>
                </a:ext>
              </a:extLst>
            </p:cNvPr>
            <p:cNvCxnSpPr>
              <a:cxnSpLocks/>
            </p:cNvCxnSpPr>
            <p:nvPr/>
          </p:nvCxnSpPr>
          <p:spPr>
            <a:xfrm flipV="1">
              <a:off x="7147558" y="3509367"/>
              <a:ext cx="1634490" cy="40040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3509C4F-7EF1-4F96-B60A-EE0A97521B59}"/>
                </a:ext>
              </a:extLst>
            </p:cNvPr>
            <p:cNvCxnSpPr>
              <a:cxnSpLocks/>
            </p:cNvCxnSpPr>
            <p:nvPr/>
          </p:nvCxnSpPr>
          <p:spPr>
            <a:xfrm>
              <a:off x="8763002" y="3509367"/>
              <a:ext cx="914400" cy="28682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4DADB481-2D0B-4B10-B8A7-2D0D1626C823}"/>
              </a:ext>
            </a:extLst>
          </p:cNvPr>
          <p:cNvSpPr txBox="1"/>
          <p:nvPr/>
        </p:nvSpPr>
        <p:spPr>
          <a:xfrm>
            <a:off x="1007743" y="4170551"/>
            <a:ext cx="560070" cy="646331"/>
          </a:xfrm>
          <a:prstGeom prst="rect">
            <a:avLst/>
          </a:prstGeom>
          <a:noFill/>
        </p:spPr>
        <p:txBody>
          <a:bodyPr wrap="square" rtlCol="0">
            <a:spAutoFit/>
          </a:bodyPr>
          <a:lstStyle/>
          <a:p>
            <a:r>
              <a:rPr lang="nl-NL" sz="3600" i="1" dirty="0">
                <a:solidFill>
                  <a:srgbClr val="FF0000"/>
                </a:solidFill>
              </a:rPr>
              <a:t>P’</a:t>
            </a:r>
          </a:p>
        </p:txBody>
      </p:sp>
      <p:sp>
        <p:nvSpPr>
          <p:cNvPr id="51" name="TextBox 50">
            <a:extLst>
              <a:ext uri="{FF2B5EF4-FFF2-40B4-BE49-F238E27FC236}">
                <a16:creationId xmlns:a16="http://schemas.microsoft.com/office/drawing/2014/main" id="{253BC429-8030-4989-B54A-85E9865D6C93}"/>
              </a:ext>
            </a:extLst>
          </p:cNvPr>
          <p:cNvSpPr txBox="1"/>
          <p:nvPr/>
        </p:nvSpPr>
        <p:spPr>
          <a:xfrm>
            <a:off x="965837" y="4750741"/>
            <a:ext cx="560070" cy="646331"/>
          </a:xfrm>
          <a:prstGeom prst="rect">
            <a:avLst/>
          </a:prstGeom>
          <a:noFill/>
        </p:spPr>
        <p:txBody>
          <a:bodyPr wrap="square" rtlCol="0">
            <a:spAutoFit/>
          </a:bodyPr>
          <a:lstStyle/>
          <a:p>
            <a:r>
              <a:rPr lang="nl-NL" sz="3600" i="1" dirty="0">
                <a:solidFill>
                  <a:schemeClr val="accent1"/>
                </a:solidFill>
              </a:rPr>
              <a:t>P</a:t>
            </a:r>
          </a:p>
        </p:txBody>
      </p:sp>
      <p:cxnSp>
        <p:nvCxnSpPr>
          <p:cNvPr id="53" name="Straight Arrow Connector 52">
            <a:extLst>
              <a:ext uri="{FF2B5EF4-FFF2-40B4-BE49-F238E27FC236}">
                <a16:creationId xmlns:a16="http://schemas.microsoft.com/office/drawing/2014/main" id="{7B06D73E-9A80-4E84-92AD-6489D1D62580}"/>
              </a:ext>
            </a:extLst>
          </p:cNvPr>
          <p:cNvCxnSpPr>
            <a:cxnSpLocks/>
          </p:cNvCxnSpPr>
          <p:nvPr/>
        </p:nvCxnSpPr>
        <p:spPr>
          <a:xfrm flipH="1" flipV="1">
            <a:off x="2021199" y="4493716"/>
            <a:ext cx="342908" cy="1003758"/>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A13457C5-0FAE-4A2F-BA6B-8E3E3159792B}"/>
              </a:ext>
            </a:extLst>
          </p:cNvPr>
          <p:cNvSpPr/>
          <p:nvPr/>
        </p:nvSpPr>
        <p:spPr>
          <a:xfrm>
            <a:off x="1368745" y="4867532"/>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l 57">
            <a:extLst>
              <a:ext uri="{FF2B5EF4-FFF2-40B4-BE49-F238E27FC236}">
                <a16:creationId xmlns:a16="http://schemas.microsoft.com/office/drawing/2014/main" id="{BAF8C9C8-F969-4833-ABB2-49A37139A574}"/>
              </a:ext>
            </a:extLst>
          </p:cNvPr>
          <p:cNvSpPr/>
          <p:nvPr/>
        </p:nvSpPr>
        <p:spPr>
          <a:xfrm>
            <a:off x="2709543" y="45783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l 58">
            <a:extLst>
              <a:ext uri="{FF2B5EF4-FFF2-40B4-BE49-F238E27FC236}">
                <a16:creationId xmlns:a16="http://schemas.microsoft.com/office/drawing/2014/main" id="{43BAD78D-65EB-4B76-B18E-54B4D6718189}"/>
              </a:ext>
            </a:extLst>
          </p:cNvPr>
          <p:cNvSpPr/>
          <p:nvPr/>
        </p:nvSpPr>
        <p:spPr>
          <a:xfrm>
            <a:off x="2314895" y="541559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Oval 59">
            <a:extLst>
              <a:ext uri="{FF2B5EF4-FFF2-40B4-BE49-F238E27FC236}">
                <a16:creationId xmlns:a16="http://schemas.microsoft.com/office/drawing/2014/main" id="{72C86AA3-11CB-4699-AB23-10AFBFCA14ED}"/>
              </a:ext>
            </a:extLst>
          </p:cNvPr>
          <p:cNvSpPr/>
          <p:nvPr/>
        </p:nvSpPr>
        <p:spPr>
          <a:xfrm>
            <a:off x="3395343" y="457838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Oval 60">
            <a:extLst>
              <a:ext uri="{FF2B5EF4-FFF2-40B4-BE49-F238E27FC236}">
                <a16:creationId xmlns:a16="http://schemas.microsoft.com/office/drawing/2014/main" id="{987E846A-B9EC-4890-BC3B-8BA6BC33B8B5}"/>
              </a:ext>
            </a:extLst>
          </p:cNvPr>
          <p:cNvSpPr/>
          <p:nvPr/>
        </p:nvSpPr>
        <p:spPr>
          <a:xfrm>
            <a:off x="4231005" y="523811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Oval 61">
            <a:extLst>
              <a:ext uri="{FF2B5EF4-FFF2-40B4-BE49-F238E27FC236}">
                <a16:creationId xmlns:a16="http://schemas.microsoft.com/office/drawing/2014/main" id="{F816B174-E679-4135-B96B-EE84EC09BBD0}"/>
              </a:ext>
            </a:extLst>
          </p:cNvPr>
          <p:cNvSpPr/>
          <p:nvPr/>
        </p:nvSpPr>
        <p:spPr>
          <a:xfrm>
            <a:off x="5832473" y="5014067"/>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Oval 62">
            <a:extLst>
              <a:ext uri="{FF2B5EF4-FFF2-40B4-BE49-F238E27FC236}">
                <a16:creationId xmlns:a16="http://schemas.microsoft.com/office/drawing/2014/main" id="{C398CC3C-3D0D-4741-9C2C-DDF50D5F6F41}"/>
              </a:ext>
            </a:extLst>
          </p:cNvPr>
          <p:cNvSpPr/>
          <p:nvPr/>
        </p:nvSpPr>
        <p:spPr>
          <a:xfrm>
            <a:off x="7345043" y="5128061"/>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Oval 63">
            <a:extLst>
              <a:ext uri="{FF2B5EF4-FFF2-40B4-BE49-F238E27FC236}">
                <a16:creationId xmlns:a16="http://schemas.microsoft.com/office/drawing/2014/main" id="{1474C45C-4371-464E-882A-7DB20A475AEA}"/>
              </a:ext>
            </a:extLst>
          </p:cNvPr>
          <p:cNvSpPr/>
          <p:nvPr/>
        </p:nvSpPr>
        <p:spPr>
          <a:xfrm>
            <a:off x="8980166" y="4726940"/>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Oval 64">
            <a:extLst>
              <a:ext uri="{FF2B5EF4-FFF2-40B4-BE49-F238E27FC236}">
                <a16:creationId xmlns:a16="http://schemas.microsoft.com/office/drawing/2014/main" id="{1B7D1721-675D-4B1B-9D9F-AFCCF4CF411B}"/>
              </a:ext>
            </a:extLst>
          </p:cNvPr>
          <p:cNvSpPr/>
          <p:nvPr/>
        </p:nvSpPr>
        <p:spPr>
          <a:xfrm>
            <a:off x="9874887" y="5010943"/>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Oval 65">
            <a:extLst>
              <a:ext uri="{FF2B5EF4-FFF2-40B4-BE49-F238E27FC236}">
                <a16:creationId xmlns:a16="http://schemas.microsoft.com/office/drawing/2014/main" id="{B661C225-9E44-42BD-9C4D-9868CD643D39}"/>
              </a:ext>
            </a:extLst>
          </p:cNvPr>
          <p:cNvSpPr/>
          <p:nvPr/>
        </p:nvSpPr>
        <p:spPr>
          <a:xfrm>
            <a:off x="1536376" y="4554855"/>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Oval 66">
            <a:extLst>
              <a:ext uri="{FF2B5EF4-FFF2-40B4-BE49-F238E27FC236}">
                <a16:creationId xmlns:a16="http://schemas.microsoft.com/office/drawing/2014/main" id="{0B301468-E699-4CBD-952C-EE2107210ED8}"/>
              </a:ext>
            </a:extLst>
          </p:cNvPr>
          <p:cNvSpPr/>
          <p:nvPr/>
        </p:nvSpPr>
        <p:spPr>
          <a:xfrm>
            <a:off x="2894965" y="4134446"/>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Oval 67">
            <a:extLst>
              <a:ext uri="{FF2B5EF4-FFF2-40B4-BE49-F238E27FC236}">
                <a16:creationId xmlns:a16="http://schemas.microsoft.com/office/drawing/2014/main" id="{517360E5-D941-4023-948C-5108DA8A9339}"/>
              </a:ext>
            </a:extLst>
          </p:cNvPr>
          <p:cNvSpPr/>
          <p:nvPr/>
        </p:nvSpPr>
        <p:spPr>
          <a:xfrm>
            <a:off x="4105271" y="4664431"/>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Oval 68">
            <a:extLst>
              <a:ext uri="{FF2B5EF4-FFF2-40B4-BE49-F238E27FC236}">
                <a16:creationId xmlns:a16="http://schemas.microsoft.com/office/drawing/2014/main" id="{F960EAEA-AF34-4AF0-983B-0CE8E87B656F}"/>
              </a:ext>
            </a:extLst>
          </p:cNvPr>
          <p:cNvSpPr/>
          <p:nvPr/>
        </p:nvSpPr>
        <p:spPr>
          <a:xfrm>
            <a:off x="5493386" y="4386580"/>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Oval 69">
            <a:extLst>
              <a:ext uri="{FF2B5EF4-FFF2-40B4-BE49-F238E27FC236}">
                <a16:creationId xmlns:a16="http://schemas.microsoft.com/office/drawing/2014/main" id="{0870F989-A663-4CD1-BEBC-B455DE294ACA}"/>
              </a:ext>
            </a:extLst>
          </p:cNvPr>
          <p:cNvSpPr/>
          <p:nvPr/>
        </p:nvSpPr>
        <p:spPr>
          <a:xfrm>
            <a:off x="6891657" y="4794466"/>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Oval 70">
            <a:extLst>
              <a:ext uri="{FF2B5EF4-FFF2-40B4-BE49-F238E27FC236}">
                <a16:creationId xmlns:a16="http://schemas.microsoft.com/office/drawing/2014/main" id="{872CD723-E60E-47BB-B475-164BE6616360}"/>
              </a:ext>
            </a:extLst>
          </p:cNvPr>
          <p:cNvSpPr/>
          <p:nvPr/>
        </p:nvSpPr>
        <p:spPr>
          <a:xfrm>
            <a:off x="8491857" y="4335145"/>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Oval 71">
            <a:extLst>
              <a:ext uri="{FF2B5EF4-FFF2-40B4-BE49-F238E27FC236}">
                <a16:creationId xmlns:a16="http://schemas.microsoft.com/office/drawing/2014/main" id="{12B2CAF6-FDE4-4B4A-B664-13F867E05742}"/>
              </a:ext>
            </a:extLst>
          </p:cNvPr>
          <p:cNvSpPr/>
          <p:nvPr/>
        </p:nvSpPr>
        <p:spPr>
          <a:xfrm>
            <a:off x="9745980" y="4676298"/>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34ABF5E3-ECC7-4A47-BCD1-E852B9F974D9}"/>
                  </a:ext>
                </a:extLst>
              </p:cNvPr>
              <p:cNvSpPr txBox="1"/>
              <p:nvPr/>
            </p:nvSpPr>
            <p:spPr>
              <a:xfrm>
                <a:off x="2831823" y="2414812"/>
                <a:ext cx="5431076" cy="76957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nl-NL" sz="3200" b="0" i="1" smtClean="0">
                              <a:solidFill>
                                <a:schemeClr val="tx1"/>
                              </a:solidFill>
                              <a:latin typeface="Cambria Math" panose="02040503050406030204" pitchFamily="18" charset="0"/>
                            </a:rPr>
                          </m:ctrlPr>
                        </m:accPr>
                        <m:e>
                          <m:r>
                            <a:rPr lang="nl-NL" sz="3200" b="0" i="1" smtClean="0">
                              <a:solidFill>
                                <a:schemeClr val="tx1"/>
                              </a:solidFill>
                              <a:latin typeface="Cambria Math" panose="02040503050406030204" pitchFamily="18" charset="0"/>
                            </a:rPr>
                            <m:t>𝐻</m:t>
                          </m:r>
                        </m:e>
                      </m:acc>
                      <m:d>
                        <m:dPr>
                          <m:ctrlPr>
                            <a:rPr lang="nl-NL" sz="3200" b="0" i="1" smtClean="0">
                              <a:solidFill>
                                <a:schemeClr val="tx1"/>
                              </a:solidFill>
                              <a:latin typeface="Cambria Math" panose="02040503050406030204" pitchFamily="18" charset="0"/>
                            </a:rPr>
                          </m:ctrlPr>
                        </m:dPr>
                        <m:e>
                          <m:r>
                            <a:rPr lang="nl-NL" sz="3200" b="0" i="1" smtClean="0">
                              <a:solidFill>
                                <a:schemeClr val="tx1"/>
                              </a:solidFill>
                              <a:latin typeface="Cambria Math" panose="02040503050406030204" pitchFamily="18" charset="0"/>
                            </a:rPr>
                            <m:t>𝑃</m:t>
                          </m:r>
                          <m:r>
                            <a:rPr lang="nl-NL" sz="3200" b="0" i="1" smtClean="0">
                              <a:solidFill>
                                <a:schemeClr val="tx1"/>
                              </a:solidFill>
                              <a:latin typeface="Cambria Math" panose="02040503050406030204" pitchFamily="18" charset="0"/>
                            </a:rPr>
                            <m:t>,</m:t>
                          </m:r>
                          <m:sSup>
                            <m:sSupPr>
                              <m:ctrlPr>
                                <a:rPr lang="nl-NL" sz="3200" b="0" i="1" smtClean="0">
                                  <a:solidFill>
                                    <a:schemeClr val="tx1"/>
                                  </a:solidFill>
                                  <a:latin typeface="Cambria Math" panose="02040503050406030204" pitchFamily="18" charset="0"/>
                                </a:rPr>
                              </m:ctrlPr>
                            </m:sSupPr>
                            <m:e>
                              <m:r>
                                <a:rPr lang="nl-NL" sz="3200" b="0" i="1" smtClean="0">
                                  <a:solidFill>
                                    <a:schemeClr val="tx1"/>
                                  </a:solidFill>
                                  <a:latin typeface="Cambria Math" panose="02040503050406030204" pitchFamily="18" charset="0"/>
                                </a:rPr>
                                <m:t>𝑃</m:t>
                              </m:r>
                            </m:e>
                            <m:sup>
                              <m:r>
                                <a:rPr lang="nl-NL" sz="3200" b="0" i="1" smtClean="0">
                                  <a:solidFill>
                                    <a:schemeClr val="tx1"/>
                                  </a:solidFill>
                                  <a:latin typeface="Cambria Math" panose="02040503050406030204" pitchFamily="18" charset="0"/>
                                </a:rPr>
                                <m:t>′</m:t>
                              </m:r>
                            </m:sup>
                          </m:sSup>
                        </m:e>
                      </m:d>
                      <m:r>
                        <a:rPr lang="nl-NL" sz="3200" b="0" i="1" smtClean="0">
                          <a:solidFill>
                            <a:schemeClr val="tx1"/>
                          </a:solidFill>
                          <a:latin typeface="Cambria Math" panose="02040503050406030204" pitchFamily="18" charset="0"/>
                        </a:rPr>
                        <m:t>=</m:t>
                      </m:r>
                      <m:func>
                        <m:funcPr>
                          <m:ctrlPr>
                            <a:rPr lang="nl-NL" sz="3200" b="0" i="1" smtClean="0">
                              <a:solidFill>
                                <a:schemeClr val="tx1"/>
                              </a:solidFill>
                              <a:latin typeface="Cambria Math" panose="02040503050406030204" pitchFamily="18" charset="0"/>
                            </a:rPr>
                          </m:ctrlPr>
                        </m:funcPr>
                        <m:fName>
                          <m:limLow>
                            <m:limLowPr>
                              <m:ctrlPr>
                                <a:rPr lang="nl-NL" sz="3200" b="0" i="1" smtClean="0">
                                  <a:solidFill>
                                    <a:schemeClr val="tx1"/>
                                  </a:solidFill>
                                  <a:latin typeface="Cambria Math" panose="02040503050406030204" pitchFamily="18" charset="0"/>
                                </a:rPr>
                              </m:ctrlPr>
                            </m:limLowPr>
                            <m:e>
                              <m:r>
                                <m:rPr>
                                  <m:sty m:val="p"/>
                                </m:rPr>
                                <a:rPr lang="nl-NL" sz="3200" b="0" i="0" smtClean="0">
                                  <a:solidFill>
                                    <a:schemeClr val="tx1"/>
                                  </a:solidFill>
                                  <a:latin typeface="Cambria Math" panose="02040503050406030204" pitchFamily="18" charset="0"/>
                                </a:rPr>
                                <m:t>max</m:t>
                              </m:r>
                            </m:e>
                            <m:lim>
                              <m:r>
                                <a:rPr lang="nl-NL" sz="3200" b="0" i="1" smtClean="0">
                                  <a:solidFill>
                                    <a:schemeClr val="tx1"/>
                                  </a:solidFill>
                                  <a:latin typeface="Cambria Math" panose="02040503050406030204" pitchFamily="18" charset="0"/>
                                </a:rPr>
                                <m:t>𝑝</m:t>
                              </m:r>
                              <m:r>
                                <a:rPr lang="nl-NL" sz="3200" b="0" i="1" smtClean="0">
                                  <a:solidFill>
                                    <a:schemeClr val="tx1"/>
                                  </a:solidFill>
                                  <a:latin typeface="Cambria Math" panose="02040503050406030204" pitchFamily="18" charset="0"/>
                                </a:rPr>
                                <m:t>∈</m:t>
                              </m:r>
                              <m:r>
                                <a:rPr lang="nl-NL" sz="3200" b="0" i="1" smtClean="0">
                                  <a:solidFill>
                                    <a:schemeClr val="tx1"/>
                                  </a:solidFill>
                                  <a:latin typeface="Cambria Math" panose="02040503050406030204" pitchFamily="18" charset="0"/>
                                </a:rPr>
                                <m:t>𝑃</m:t>
                              </m:r>
                            </m:lim>
                          </m:limLow>
                        </m:fName>
                        <m:e>
                          <m:func>
                            <m:funcPr>
                              <m:ctrlPr>
                                <a:rPr lang="nl-NL" sz="3200" b="0" i="1" smtClean="0">
                                  <a:solidFill>
                                    <a:schemeClr val="tx1"/>
                                  </a:solidFill>
                                  <a:latin typeface="Cambria Math" panose="02040503050406030204" pitchFamily="18" charset="0"/>
                                </a:rPr>
                              </m:ctrlPr>
                            </m:funcPr>
                            <m:fName>
                              <m:limLow>
                                <m:limLowPr>
                                  <m:ctrlPr>
                                    <a:rPr lang="nl-NL" sz="3200" b="0" i="1" smtClean="0">
                                      <a:solidFill>
                                        <a:schemeClr val="tx1"/>
                                      </a:solidFill>
                                      <a:latin typeface="Cambria Math" panose="02040503050406030204" pitchFamily="18" charset="0"/>
                                    </a:rPr>
                                  </m:ctrlPr>
                                </m:limLowPr>
                                <m:e>
                                  <m:r>
                                    <m:rPr>
                                      <m:sty m:val="p"/>
                                    </m:rPr>
                                    <a:rPr lang="nl-NL" sz="3200" b="0" i="0" smtClean="0">
                                      <a:solidFill>
                                        <a:schemeClr val="tx1"/>
                                      </a:solidFill>
                                      <a:latin typeface="Cambria Math" panose="02040503050406030204" pitchFamily="18" charset="0"/>
                                    </a:rPr>
                                    <m:t>min</m:t>
                                  </m:r>
                                </m:e>
                                <m:lim>
                                  <m:r>
                                    <a:rPr lang="nl-NL" sz="3200" b="0" i="1" smtClean="0">
                                      <a:solidFill>
                                        <a:schemeClr val="tx1"/>
                                      </a:solidFill>
                                      <a:latin typeface="Cambria Math" panose="02040503050406030204" pitchFamily="18" charset="0"/>
                                    </a:rPr>
                                    <m:t>𝑞</m:t>
                                  </m:r>
                                  <m:r>
                                    <a:rPr lang="nl-NL" sz="3200" b="0" i="1" smtClean="0">
                                      <a:solidFill>
                                        <a:schemeClr val="tx1"/>
                                      </a:solidFill>
                                      <a:latin typeface="Cambria Math" panose="02040503050406030204" pitchFamily="18" charset="0"/>
                                    </a:rPr>
                                    <m:t>∈</m:t>
                                  </m:r>
                                  <m:r>
                                    <a:rPr lang="nl-NL" sz="3200" b="0" i="1" smtClean="0">
                                      <a:solidFill>
                                        <a:schemeClr val="tx1"/>
                                      </a:solidFill>
                                      <a:latin typeface="Cambria Math" panose="02040503050406030204" pitchFamily="18" charset="0"/>
                                    </a:rPr>
                                    <m:t>𝑃</m:t>
                                  </m:r>
                                  <m:r>
                                    <a:rPr lang="nl-NL" sz="3200" b="0" i="1" smtClean="0">
                                      <a:solidFill>
                                        <a:schemeClr val="tx1"/>
                                      </a:solidFill>
                                      <a:latin typeface="Cambria Math" panose="02040503050406030204" pitchFamily="18" charset="0"/>
                                    </a:rPr>
                                    <m:t>′</m:t>
                                  </m:r>
                                </m:lim>
                              </m:limLow>
                            </m:fName>
                            <m:e>
                              <m:d>
                                <m:dPr>
                                  <m:begChr m:val="‖"/>
                                  <m:endChr m:val="‖"/>
                                  <m:ctrlPr>
                                    <a:rPr lang="nl-NL" sz="3200" b="0" i="1" smtClean="0">
                                      <a:solidFill>
                                        <a:schemeClr val="tx1"/>
                                      </a:solidFill>
                                      <a:latin typeface="Cambria Math" panose="02040503050406030204" pitchFamily="18" charset="0"/>
                                    </a:rPr>
                                  </m:ctrlPr>
                                </m:dPr>
                                <m:e>
                                  <m:r>
                                    <a:rPr lang="nl-NL" sz="3200" b="0" i="1" smtClean="0">
                                      <a:solidFill>
                                        <a:schemeClr val="tx1"/>
                                      </a:solidFill>
                                      <a:latin typeface="Cambria Math" panose="02040503050406030204" pitchFamily="18" charset="0"/>
                                    </a:rPr>
                                    <m:t>𝑝</m:t>
                                  </m:r>
                                  <m:r>
                                    <a:rPr lang="nl-NL" sz="3200" b="0" i="1" smtClean="0">
                                      <a:solidFill>
                                        <a:schemeClr val="tx1"/>
                                      </a:solidFill>
                                      <a:latin typeface="Cambria Math" panose="02040503050406030204" pitchFamily="18" charset="0"/>
                                    </a:rPr>
                                    <m:t> −</m:t>
                                  </m:r>
                                  <m:r>
                                    <a:rPr lang="nl-NL" sz="3200" b="0" i="1" smtClean="0">
                                      <a:solidFill>
                                        <a:schemeClr val="tx1"/>
                                      </a:solidFill>
                                      <a:latin typeface="Cambria Math" panose="02040503050406030204" pitchFamily="18" charset="0"/>
                                    </a:rPr>
                                    <m:t>𝑞</m:t>
                                  </m:r>
                                </m:e>
                              </m:d>
                            </m:e>
                          </m:func>
                        </m:e>
                      </m:func>
                    </m:oMath>
                  </m:oMathPara>
                </a14:m>
                <a:endParaRPr lang="nl-NL" sz="3200" dirty="0">
                  <a:solidFill>
                    <a:schemeClr val="tx1"/>
                  </a:solidFill>
                </a:endParaRPr>
              </a:p>
            </p:txBody>
          </p:sp>
        </mc:Choice>
        <mc:Fallback xmlns="">
          <p:sp>
            <p:nvSpPr>
              <p:cNvPr id="74" name="TextBox 73">
                <a:extLst>
                  <a:ext uri="{FF2B5EF4-FFF2-40B4-BE49-F238E27FC236}">
                    <a16:creationId xmlns:a16="http://schemas.microsoft.com/office/drawing/2014/main" id="{34ABF5E3-ECC7-4A47-BCD1-E852B9F974D9}"/>
                  </a:ext>
                </a:extLst>
              </p:cNvPr>
              <p:cNvSpPr txBox="1">
                <a:spLocks noRot="1" noChangeAspect="1" noMove="1" noResize="1" noEditPoints="1" noAdjustHandles="1" noChangeArrowheads="1" noChangeShapeType="1" noTextEdit="1"/>
              </p:cNvSpPr>
              <p:nvPr/>
            </p:nvSpPr>
            <p:spPr>
              <a:xfrm>
                <a:off x="2831823" y="2414812"/>
                <a:ext cx="5431076" cy="769570"/>
              </a:xfrm>
              <a:prstGeom prst="rect">
                <a:avLst/>
              </a:prstGeom>
              <a:blipFill>
                <a:blip r:embed="rId3"/>
                <a:stretch>
                  <a:fillRect b="-794"/>
                </a:stretch>
              </a:blipFill>
            </p:spPr>
            <p:txBody>
              <a:bodyPr/>
              <a:lstStyle/>
              <a:p>
                <a:r>
                  <a:rPr lang="nl-NL">
                    <a:noFill/>
                  </a:rPr>
                  <a:t> </a:t>
                </a:r>
              </a:p>
            </p:txBody>
          </p:sp>
        </mc:Fallback>
      </mc:AlternateContent>
    </p:spTree>
    <p:extLst>
      <p:ext uri="{BB962C8B-B14F-4D97-AF65-F5344CB8AC3E}">
        <p14:creationId xmlns:p14="http://schemas.microsoft.com/office/powerpoint/2010/main" val="35555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2AD5-CB21-4A20-AF73-8315335A6C4C}"/>
              </a:ext>
            </a:extLst>
          </p:cNvPr>
          <p:cNvSpPr>
            <a:spLocks noGrp="1"/>
          </p:cNvSpPr>
          <p:nvPr>
            <p:ph type="title"/>
          </p:nvPr>
        </p:nvSpPr>
        <p:spPr/>
        <p:txBody>
          <a:bodyPr/>
          <a:lstStyle/>
          <a:p>
            <a:r>
              <a:rPr lang="nl-NL" dirty="0"/>
              <a:t>Connected Segment Polyline Cover</a:t>
            </a:r>
          </a:p>
        </p:txBody>
      </p:sp>
      <p:sp>
        <p:nvSpPr>
          <p:cNvPr id="3" name="Content Placeholder 2">
            <a:extLst>
              <a:ext uri="{FF2B5EF4-FFF2-40B4-BE49-F238E27FC236}">
                <a16:creationId xmlns:a16="http://schemas.microsoft.com/office/drawing/2014/main" id="{6493EF95-6E42-4905-82B1-11237F757EB1}"/>
              </a:ext>
            </a:extLst>
          </p:cNvPr>
          <p:cNvSpPr>
            <a:spLocks noGrp="1"/>
          </p:cNvSpPr>
          <p:nvPr>
            <p:ph idx="1"/>
          </p:nvPr>
        </p:nvSpPr>
        <p:spPr/>
        <p:txBody>
          <a:bodyPr/>
          <a:lstStyle/>
          <a:p>
            <a:r>
              <a:rPr lang="nl-NL" dirty="0"/>
              <a:t>Given a set of segments whose union is connected, does there exist a polyline of at most </a:t>
            </a:r>
            <a:r>
              <a:rPr lang="nl-NL" i="1" dirty="0"/>
              <a:t>k</a:t>
            </a:r>
            <a:r>
              <a:rPr lang="nl-NL" dirty="0"/>
              <a:t> links that fully covers each segment?</a:t>
            </a:r>
          </a:p>
        </p:txBody>
      </p:sp>
      <p:cxnSp>
        <p:nvCxnSpPr>
          <p:cNvPr id="5" name="Straight Connector 4">
            <a:extLst>
              <a:ext uri="{FF2B5EF4-FFF2-40B4-BE49-F238E27FC236}">
                <a16:creationId xmlns:a16="http://schemas.microsoft.com/office/drawing/2014/main" id="{7F926F40-9BB9-47C4-9732-F33A60BB8159}"/>
              </a:ext>
            </a:extLst>
          </p:cNvPr>
          <p:cNvCxnSpPr/>
          <p:nvPr/>
        </p:nvCxnSpPr>
        <p:spPr>
          <a:xfrm>
            <a:off x="4575810" y="4302284"/>
            <a:ext cx="9144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59932F-3620-4680-A4D1-465ADE5F3973}"/>
              </a:ext>
            </a:extLst>
          </p:cNvPr>
          <p:cNvCxnSpPr>
            <a:cxnSpLocks/>
          </p:cNvCxnSpPr>
          <p:nvPr/>
        </p:nvCxnSpPr>
        <p:spPr>
          <a:xfrm flipV="1">
            <a:off x="4914424" y="4567556"/>
            <a:ext cx="1646395" cy="5175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049738-8410-4D12-B2AA-56059EBC401C}"/>
              </a:ext>
            </a:extLst>
          </p:cNvPr>
          <p:cNvCxnSpPr/>
          <p:nvPr/>
        </p:nvCxnSpPr>
        <p:spPr>
          <a:xfrm>
            <a:off x="5708808" y="4149409"/>
            <a:ext cx="9144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1F1560-A8B5-4A58-9F4C-62BD0E694AE5}"/>
              </a:ext>
            </a:extLst>
          </p:cNvPr>
          <p:cNvCxnSpPr>
            <a:cxnSpLocks/>
          </p:cNvCxnSpPr>
          <p:nvPr/>
        </p:nvCxnSpPr>
        <p:spPr>
          <a:xfrm flipH="1">
            <a:off x="4655820" y="4302284"/>
            <a:ext cx="472440" cy="1029494"/>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221C70D8-1AEE-40A5-9CFA-3E7748AA36AA}"/>
              </a:ext>
            </a:extLst>
          </p:cNvPr>
          <p:cNvGrpSpPr/>
          <p:nvPr/>
        </p:nvGrpSpPr>
        <p:grpSpPr>
          <a:xfrm>
            <a:off x="4223385" y="3802777"/>
            <a:ext cx="2859407" cy="2009458"/>
            <a:chOff x="4204335" y="3772217"/>
            <a:chExt cx="2859407" cy="2009458"/>
          </a:xfrm>
        </p:grpSpPr>
        <p:cxnSp>
          <p:nvCxnSpPr>
            <p:cNvPr id="8" name="Straight Connector 7">
              <a:extLst>
                <a:ext uri="{FF2B5EF4-FFF2-40B4-BE49-F238E27FC236}">
                  <a16:creationId xmlns:a16="http://schemas.microsoft.com/office/drawing/2014/main" id="{DFCC915C-A671-4560-98FA-CB3B011F5423}"/>
                </a:ext>
              </a:extLst>
            </p:cNvPr>
            <p:cNvCxnSpPr>
              <a:cxnSpLocks/>
            </p:cNvCxnSpPr>
            <p:nvPr/>
          </p:nvCxnSpPr>
          <p:spPr>
            <a:xfrm flipH="1">
              <a:off x="4553667" y="3772217"/>
              <a:ext cx="770808" cy="17243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75FE165-10B7-439D-9B71-0C3ABA8B2F67}"/>
                </a:ext>
              </a:extLst>
            </p:cNvPr>
            <p:cNvCxnSpPr>
              <a:cxnSpLocks/>
            </p:cNvCxnSpPr>
            <p:nvPr/>
          </p:nvCxnSpPr>
          <p:spPr>
            <a:xfrm>
              <a:off x="5324475" y="3772217"/>
              <a:ext cx="1739267" cy="172434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65B5C9-A87D-4333-BC24-B05E89289B32}"/>
                </a:ext>
              </a:extLst>
            </p:cNvPr>
            <p:cNvCxnSpPr>
              <a:cxnSpLocks/>
            </p:cNvCxnSpPr>
            <p:nvPr/>
          </p:nvCxnSpPr>
          <p:spPr>
            <a:xfrm flipH="1" flipV="1">
              <a:off x="7012304" y="4400550"/>
              <a:ext cx="51438" cy="109601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C5AAD1-7E3E-432D-A2A2-77A86B50AAF7}"/>
                </a:ext>
              </a:extLst>
            </p:cNvPr>
            <p:cNvCxnSpPr>
              <a:cxnSpLocks/>
            </p:cNvCxnSpPr>
            <p:nvPr/>
          </p:nvCxnSpPr>
          <p:spPr>
            <a:xfrm flipV="1">
              <a:off x="4459605" y="4400550"/>
              <a:ext cx="2547936" cy="816134"/>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327CE7-23CC-4751-B92A-3C142924A737}"/>
                </a:ext>
              </a:extLst>
            </p:cNvPr>
            <p:cNvCxnSpPr>
              <a:cxnSpLocks/>
            </p:cNvCxnSpPr>
            <p:nvPr/>
          </p:nvCxnSpPr>
          <p:spPr>
            <a:xfrm>
              <a:off x="4204335" y="3933825"/>
              <a:ext cx="263367" cy="1282859"/>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AFFAC56-3728-4B8A-B623-906BB86CCFCC}"/>
                </a:ext>
              </a:extLst>
            </p:cNvPr>
            <p:cNvCxnSpPr>
              <a:cxnSpLocks/>
            </p:cNvCxnSpPr>
            <p:nvPr/>
          </p:nvCxnSpPr>
          <p:spPr>
            <a:xfrm>
              <a:off x="4209098" y="3933825"/>
              <a:ext cx="1808558" cy="184785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5D634C5-95BA-45DE-8A9A-2289DCA45AA2}"/>
              </a:ext>
            </a:extLst>
          </p:cNvPr>
          <p:cNvGrpSpPr/>
          <p:nvPr/>
        </p:nvGrpSpPr>
        <p:grpSpPr>
          <a:xfrm>
            <a:off x="4167029" y="3758169"/>
            <a:ext cx="2967512" cy="1825545"/>
            <a:chOff x="4167029" y="3758169"/>
            <a:chExt cx="2967512" cy="1825545"/>
          </a:xfrm>
        </p:grpSpPr>
        <p:sp>
          <p:nvSpPr>
            <p:cNvPr id="45" name="Oval 44">
              <a:extLst>
                <a:ext uri="{FF2B5EF4-FFF2-40B4-BE49-F238E27FC236}">
                  <a16:creationId xmlns:a16="http://schemas.microsoft.com/office/drawing/2014/main" id="{29DE8A89-EA3D-4C62-A2DD-1C6B9222D0C7}"/>
                </a:ext>
              </a:extLst>
            </p:cNvPr>
            <p:cNvSpPr/>
            <p:nvPr/>
          </p:nvSpPr>
          <p:spPr>
            <a:xfrm>
              <a:off x="4167029" y="3893344"/>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l 45">
              <a:extLst>
                <a:ext uri="{FF2B5EF4-FFF2-40B4-BE49-F238E27FC236}">
                  <a16:creationId xmlns:a16="http://schemas.microsoft.com/office/drawing/2014/main" id="{BFB8EBD6-8531-44FD-A264-448A5A665938}"/>
                </a:ext>
              </a:extLst>
            </p:cNvPr>
            <p:cNvSpPr/>
            <p:nvPr/>
          </p:nvSpPr>
          <p:spPr>
            <a:xfrm>
              <a:off x="4432459" y="5181561"/>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l 46">
              <a:extLst>
                <a:ext uri="{FF2B5EF4-FFF2-40B4-BE49-F238E27FC236}">
                  <a16:creationId xmlns:a16="http://schemas.microsoft.com/office/drawing/2014/main" id="{C2E8BD06-DA1F-4E4F-AB2D-BFE7037DF533}"/>
                </a:ext>
              </a:extLst>
            </p:cNvPr>
            <p:cNvSpPr/>
            <p:nvPr/>
          </p:nvSpPr>
          <p:spPr>
            <a:xfrm>
              <a:off x="5289550" y="3758169"/>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Oval 47">
              <a:extLst>
                <a:ext uri="{FF2B5EF4-FFF2-40B4-BE49-F238E27FC236}">
                  <a16:creationId xmlns:a16="http://schemas.microsoft.com/office/drawing/2014/main" id="{E1A730B4-F9B2-4F73-A902-50F3B2303835}"/>
                </a:ext>
              </a:extLst>
            </p:cNvPr>
            <p:cNvSpPr/>
            <p:nvPr/>
          </p:nvSpPr>
          <p:spPr>
            <a:xfrm>
              <a:off x="6949123" y="4354831"/>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l 48">
              <a:extLst>
                <a:ext uri="{FF2B5EF4-FFF2-40B4-BE49-F238E27FC236}">
                  <a16:creationId xmlns:a16="http://schemas.microsoft.com/office/drawing/2014/main" id="{9E95BF31-6CEF-4DA8-96D2-AF9ABE4705C8}"/>
                </a:ext>
              </a:extLst>
            </p:cNvPr>
            <p:cNvSpPr/>
            <p:nvPr/>
          </p:nvSpPr>
          <p:spPr>
            <a:xfrm>
              <a:off x="7026591" y="5475764"/>
              <a:ext cx="107950" cy="107950"/>
            </a:xfrm>
            <a:prstGeom prst="ellipse">
              <a:avLst/>
            </a:prstGeom>
            <a:solidFill>
              <a:schemeClr val="bg1"/>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3765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5"/>
                                        </p:tgtEl>
                                        <p:attrNameLst>
                                          <p:attrName>stroke.color</p:attrName>
                                        </p:attrNameLst>
                                      </p:cBhvr>
                                      <p:to>
                                        <a:srgbClr val="A5A5A5"/>
                                      </p:to>
                                    </p:animClr>
                                    <p:set>
                                      <p:cBhvr>
                                        <p:cTn id="7" dur="10" fill="hold"/>
                                        <p:tgtEl>
                                          <p:spTgt spid="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 fill="hold"/>
                                        <p:tgtEl>
                                          <p:spTgt spid="7"/>
                                        </p:tgtEl>
                                        <p:attrNameLst>
                                          <p:attrName>stroke.color</p:attrName>
                                        </p:attrNameLst>
                                      </p:cBhvr>
                                      <p:to>
                                        <a:srgbClr val="A5A5A5"/>
                                      </p:to>
                                    </p:animClr>
                                    <p:set>
                                      <p:cBhvr>
                                        <p:cTn id="10" dur="10" fill="hold"/>
                                        <p:tgtEl>
                                          <p:spTgt spid="7"/>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 fill="hold"/>
                                        <p:tgtEl>
                                          <p:spTgt spid="10"/>
                                        </p:tgtEl>
                                        <p:attrNameLst>
                                          <p:attrName>stroke.color</p:attrName>
                                        </p:attrNameLst>
                                      </p:cBhvr>
                                      <p:to>
                                        <a:srgbClr val="A5A5A5"/>
                                      </p:to>
                                    </p:animClr>
                                    <p:set>
                                      <p:cBhvr>
                                        <p:cTn id="13" dur="10" fill="hold"/>
                                        <p:tgtEl>
                                          <p:spTgt spid="10"/>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10" fill="hold"/>
                                        <p:tgtEl>
                                          <p:spTgt spid="12"/>
                                        </p:tgtEl>
                                        <p:attrNameLst>
                                          <p:attrName>stroke.color</p:attrName>
                                        </p:attrNameLst>
                                      </p:cBhvr>
                                      <p:to>
                                        <a:srgbClr val="A5A5A5"/>
                                      </p:to>
                                    </p:animClr>
                                    <p:set>
                                      <p:cBhvr>
                                        <p:cTn id="16" dur="10" fill="hold"/>
                                        <p:tgtEl>
                                          <p:spTgt spid="12"/>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2AD5-CB21-4A20-AF73-8315335A6C4C}"/>
              </a:ext>
            </a:extLst>
          </p:cNvPr>
          <p:cNvSpPr>
            <a:spLocks noGrp="1"/>
          </p:cNvSpPr>
          <p:nvPr>
            <p:ph type="title"/>
          </p:nvPr>
        </p:nvSpPr>
        <p:spPr/>
        <p:txBody>
          <a:bodyPr/>
          <a:lstStyle/>
          <a:p>
            <a:r>
              <a:rPr lang="nl-NL" dirty="0"/>
              <a:t>Connected Segment Polyline Cover</a:t>
            </a:r>
          </a:p>
        </p:txBody>
      </p:sp>
      <p:sp>
        <p:nvSpPr>
          <p:cNvPr id="3" name="Content Placeholder 2">
            <a:extLst>
              <a:ext uri="{FF2B5EF4-FFF2-40B4-BE49-F238E27FC236}">
                <a16:creationId xmlns:a16="http://schemas.microsoft.com/office/drawing/2014/main" id="{6493EF95-6E42-4905-82B1-11237F757EB1}"/>
              </a:ext>
            </a:extLst>
          </p:cNvPr>
          <p:cNvSpPr>
            <a:spLocks noGrp="1"/>
          </p:cNvSpPr>
          <p:nvPr>
            <p:ph idx="1"/>
          </p:nvPr>
        </p:nvSpPr>
        <p:spPr/>
        <p:txBody>
          <a:bodyPr/>
          <a:lstStyle/>
          <a:p>
            <a:r>
              <a:rPr lang="nl-NL" dirty="0"/>
              <a:t>Given a set of segments whose union is connected, does there exist a polyline of at most </a:t>
            </a:r>
            <a:r>
              <a:rPr lang="nl-NL" i="1" dirty="0"/>
              <a:t>k</a:t>
            </a:r>
            <a:r>
              <a:rPr lang="nl-NL" dirty="0"/>
              <a:t> links that fully covers each segment?</a:t>
            </a:r>
          </a:p>
        </p:txBody>
      </p:sp>
      <p:cxnSp>
        <p:nvCxnSpPr>
          <p:cNvPr id="5" name="Straight Connector 4">
            <a:extLst>
              <a:ext uri="{FF2B5EF4-FFF2-40B4-BE49-F238E27FC236}">
                <a16:creationId xmlns:a16="http://schemas.microsoft.com/office/drawing/2014/main" id="{7F926F40-9BB9-47C4-9732-F33A60BB8159}"/>
              </a:ext>
            </a:extLst>
          </p:cNvPr>
          <p:cNvCxnSpPr/>
          <p:nvPr/>
        </p:nvCxnSpPr>
        <p:spPr>
          <a:xfrm>
            <a:off x="4575810" y="4302284"/>
            <a:ext cx="914400" cy="914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59932F-3620-4680-A4D1-465ADE5F3973}"/>
              </a:ext>
            </a:extLst>
          </p:cNvPr>
          <p:cNvCxnSpPr>
            <a:cxnSpLocks/>
          </p:cNvCxnSpPr>
          <p:nvPr/>
        </p:nvCxnSpPr>
        <p:spPr>
          <a:xfrm flipV="1">
            <a:off x="4914424" y="4567556"/>
            <a:ext cx="1646395" cy="5175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049738-8410-4D12-B2AA-56059EBC401C}"/>
              </a:ext>
            </a:extLst>
          </p:cNvPr>
          <p:cNvCxnSpPr/>
          <p:nvPr/>
        </p:nvCxnSpPr>
        <p:spPr>
          <a:xfrm>
            <a:off x="5708808" y="4149409"/>
            <a:ext cx="914400" cy="91440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1F1560-A8B5-4A58-9F4C-62BD0E694AE5}"/>
              </a:ext>
            </a:extLst>
          </p:cNvPr>
          <p:cNvCxnSpPr>
            <a:cxnSpLocks/>
          </p:cNvCxnSpPr>
          <p:nvPr/>
        </p:nvCxnSpPr>
        <p:spPr>
          <a:xfrm flipH="1">
            <a:off x="4655820" y="4302284"/>
            <a:ext cx="472440" cy="1029494"/>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D393ABE-280F-419D-9DED-5B9DA9F35687}"/>
              </a:ext>
            </a:extLst>
          </p:cNvPr>
          <p:cNvCxnSpPr>
            <a:cxnSpLocks/>
          </p:cNvCxnSpPr>
          <p:nvPr/>
        </p:nvCxnSpPr>
        <p:spPr>
          <a:xfrm flipV="1">
            <a:off x="4655820" y="4302284"/>
            <a:ext cx="472440" cy="102949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EA48BF-CC5F-43A6-A45B-8BE6173A0E7B}"/>
              </a:ext>
            </a:extLst>
          </p:cNvPr>
          <p:cNvCxnSpPr>
            <a:cxnSpLocks/>
          </p:cNvCxnSpPr>
          <p:nvPr/>
        </p:nvCxnSpPr>
        <p:spPr>
          <a:xfrm flipH="1">
            <a:off x="4914424" y="4282757"/>
            <a:ext cx="156687" cy="32385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234913-0E77-463D-B457-DBB75E680664}"/>
              </a:ext>
            </a:extLst>
          </p:cNvPr>
          <p:cNvCxnSpPr>
            <a:cxnSpLocks noChangeAspect="1"/>
          </p:cNvCxnSpPr>
          <p:nvPr/>
        </p:nvCxnSpPr>
        <p:spPr>
          <a:xfrm flipH="1" flipV="1">
            <a:off x="4585335" y="4226093"/>
            <a:ext cx="324000" cy="31592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3705C6D-0B88-437F-BDA3-844EFDA0E32C}"/>
              </a:ext>
            </a:extLst>
          </p:cNvPr>
          <p:cNvCxnSpPr>
            <a:cxnSpLocks/>
          </p:cNvCxnSpPr>
          <p:nvPr/>
        </p:nvCxnSpPr>
        <p:spPr>
          <a:xfrm>
            <a:off x="4541996" y="4273231"/>
            <a:ext cx="969809" cy="99147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FF27DEE-04D2-4AB9-87CA-10DEF3B405E7}"/>
              </a:ext>
            </a:extLst>
          </p:cNvPr>
          <p:cNvCxnSpPr>
            <a:cxnSpLocks/>
          </p:cNvCxnSpPr>
          <p:nvPr/>
        </p:nvCxnSpPr>
        <p:spPr>
          <a:xfrm flipH="1" flipV="1">
            <a:off x="5314399" y="4980599"/>
            <a:ext cx="238125" cy="26003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A7C79EB-88C7-4C20-8349-42D627B52692}"/>
              </a:ext>
            </a:extLst>
          </p:cNvPr>
          <p:cNvCxnSpPr>
            <a:cxnSpLocks/>
          </p:cNvCxnSpPr>
          <p:nvPr/>
        </p:nvCxnSpPr>
        <p:spPr>
          <a:xfrm flipH="1">
            <a:off x="4919936" y="4980598"/>
            <a:ext cx="372048" cy="14209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76771E-F79E-49F6-BDA1-88819DEEE023}"/>
              </a:ext>
            </a:extLst>
          </p:cNvPr>
          <p:cNvCxnSpPr>
            <a:cxnSpLocks/>
          </p:cNvCxnSpPr>
          <p:nvPr/>
        </p:nvCxnSpPr>
        <p:spPr>
          <a:xfrm flipV="1">
            <a:off x="4919936" y="4527947"/>
            <a:ext cx="1640883" cy="51681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E42E2A-B914-4C9D-AD32-0BA46D029559}"/>
              </a:ext>
            </a:extLst>
          </p:cNvPr>
          <p:cNvCxnSpPr>
            <a:cxnSpLocks/>
          </p:cNvCxnSpPr>
          <p:nvPr/>
        </p:nvCxnSpPr>
        <p:spPr>
          <a:xfrm flipH="1">
            <a:off x="6224825" y="4598688"/>
            <a:ext cx="335994" cy="1013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7AA9076-4280-4C72-8101-3E43FE550E4F}"/>
              </a:ext>
            </a:extLst>
          </p:cNvPr>
          <p:cNvCxnSpPr>
            <a:cxnSpLocks/>
          </p:cNvCxnSpPr>
          <p:nvPr/>
        </p:nvCxnSpPr>
        <p:spPr>
          <a:xfrm>
            <a:off x="6317665" y="4711896"/>
            <a:ext cx="378410" cy="37445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2665B95-6042-4AAC-832F-B21F91FB9240}"/>
              </a:ext>
            </a:extLst>
          </p:cNvPr>
          <p:cNvCxnSpPr>
            <a:cxnSpLocks/>
          </p:cNvCxnSpPr>
          <p:nvPr/>
        </p:nvCxnSpPr>
        <p:spPr>
          <a:xfrm flipH="1" flipV="1">
            <a:off x="5668089" y="4149409"/>
            <a:ext cx="955120" cy="94550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2AD5-CB21-4A20-AF73-8315335A6C4C}"/>
              </a:ext>
            </a:extLst>
          </p:cNvPr>
          <p:cNvSpPr>
            <a:spLocks noGrp="1"/>
          </p:cNvSpPr>
          <p:nvPr>
            <p:ph type="title"/>
          </p:nvPr>
        </p:nvSpPr>
        <p:spPr/>
        <p:txBody>
          <a:bodyPr/>
          <a:lstStyle/>
          <a:p>
            <a:r>
              <a:rPr lang="nl-NL" dirty="0"/>
              <a:t>Connected Segment Polyline Cover</a:t>
            </a:r>
          </a:p>
        </p:txBody>
      </p:sp>
      <p:sp>
        <p:nvSpPr>
          <p:cNvPr id="3" name="Content Placeholder 2">
            <a:extLst>
              <a:ext uri="{FF2B5EF4-FFF2-40B4-BE49-F238E27FC236}">
                <a16:creationId xmlns:a16="http://schemas.microsoft.com/office/drawing/2014/main" id="{6493EF95-6E42-4905-82B1-11237F757EB1}"/>
              </a:ext>
            </a:extLst>
          </p:cNvPr>
          <p:cNvSpPr>
            <a:spLocks noGrp="1"/>
          </p:cNvSpPr>
          <p:nvPr>
            <p:ph idx="1"/>
          </p:nvPr>
        </p:nvSpPr>
        <p:spPr/>
        <p:txBody>
          <a:bodyPr/>
          <a:lstStyle/>
          <a:p>
            <a:r>
              <a:rPr lang="nl-NL" dirty="0"/>
              <a:t>Given a set of segments whose union is connected, does there exist a polyline of at most </a:t>
            </a:r>
            <a:r>
              <a:rPr lang="nl-NL" i="1" dirty="0"/>
              <a:t>k</a:t>
            </a:r>
            <a:r>
              <a:rPr lang="nl-NL" dirty="0"/>
              <a:t> links that fully covers each segment?</a:t>
            </a:r>
          </a:p>
        </p:txBody>
      </p:sp>
      <p:cxnSp>
        <p:nvCxnSpPr>
          <p:cNvPr id="5" name="Straight Connector 4">
            <a:extLst>
              <a:ext uri="{FF2B5EF4-FFF2-40B4-BE49-F238E27FC236}">
                <a16:creationId xmlns:a16="http://schemas.microsoft.com/office/drawing/2014/main" id="{7F926F40-9BB9-47C4-9732-F33A60BB8159}"/>
              </a:ext>
            </a:extLst>
          </p:cNvPr>
          <p:cNvCxnSpPr/>
          <p:nvPr/>
        </p:nvCxnSpPr>
        <p:spPr>
          <a:xfrm>
            <a:off x="4575810" y="4302284"/>
            <a:ext cx="9144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A59932F-3620-4680-A4D1-465ADE5F3973}"/>
              </a:ext>
            </a:extLst>
          </p:cNvPr>
          <p:cNvCxnSpPr>
            <a:cxnSpLocks/>
          </p:cNvCxnSpPr>
          <p:nvPr/>
        </p:nvCxnSpPr>
        <p:spPr>
          <a:xfrm flipV="1">
            <a:off x="4914424" y="4567556"/>
            <a:ext cx="1646395" cy="5175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049738-8410-4D12-B2AA-56059EBC401C}"/>
              </a:ext>
            </a:extLst>
          </p:cNvPr>
          <p:cNvCxnSpPr/>
          <p:nvPr/>
        </p:nvCxnSpPr>
        <p:spPr>
          <a:xfrm>
            <a:off x="5708808" y="4149409"/>
            <a:ext cx="9144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1F1560-A8B5-4A58-9F4C-62BD0E694AE5}"/>
              </a:ext>
            </a:extLst>
          </p:cNvPr>
          <p:cNvCxnSpPr>
            <a:cxnSpLocks/>
          </p:cNvCxnSpPr>
          <p:nvPr/>
        </p:nvCxnSpPr>
        <p:spPr>
          <a:xfrm flipH="1">
            <a:off x="4655820" y="4302284"/>
            <a:ext cx="472440" cy="102949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7873971-A7AF-4579-96EF-78B5C4EBD548}"/>
              </a:ext>
            </a:extLst>
          </p:cNvPr>
          <p:cNvSpPr/>
          <p:nvPr/>
        </p:nvSpPr>
        <p:spPr>
          <a:xfrm>
            <a:off x="4521835" y="424830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l 20">
            <a:extLst>
              <a:ext uri="{FF2B5EF4-FFF2-40B4-BE49-F238E27FC236}">
                <a16:creationId xmlns:a16="http://schemas.microsoft.com/office/drawing/2014/main" id="{A407FFF9-D891-4BDA-89D2-590E968D60CB}"/>
              </a:ext>
            </a:extLst>
          </p:cNvPr>
          <p:cNvSpPr/>
          <p:nvPr/>
        </p:nvSpPr>
        <p:spPr>
          <a:xfrm>
            <a:off x="4601845" y="5277803"/>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l 21">
            <a:extLst>
              <a:ext uri="{FF2B5EF4-FFF2-40B4-BE49-F238E27FC236}">
                <a16:creationId xmlns:a16="http://schemas.microsoft.com/office/drawing/2014/main" id="{0BC26D42-8CE1-450C-ACA8-73D886DE93AB}"/>
              </a:ext>
            </a:extLst>
          </p:cNvPr>
          <p:cNvSpPr/>
          <p:nvPr/>
        </p:nvSpPr>
        <p:spPr>
          <a:xfrm>
            <a:off x="4901724" y="464121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l 23">
            <a:extLst>
              <a:ext uri="{FF2B5EF4-FFF2-40B4-BE49-F238E27FC236}">
                <a16:creationId xmlns:a16="http://schemas.microsoft.com/office/drawing/2014/main" id="{F57E78F6-65CD-4A20-8FF7-B1DCD0E64F46}"/>
              </a:ext>
            </a:extLst>
          </p:cNvPr>
          <p:cNvSpPr/>
          <p:nvPr/>
        </p:nvSpPr>
        <p:spPr>
          <a:xfrm>
            <a:off x="5080635" y="4242915"/>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l 24">
            <a:extLst>
              <a:ext uri="{FF2B5EF4-FFF2-40B4-BE49-F238E27FC236}">
                <a16:creationId xmlns:a16="http://schemas.microsoft.com/office/drawing/2014/main" id="{E0DA946E-8EEC-4BD2-89AA-E58EF5ACA7D7}"/>
              </a:ext>
            </a:extLst>
          </p:cNvPr>
          <p:cNvSpPr/>
          <p:nvPr/>
        </p:nvSpPr>
        <p:spPr>
          <a:xfrm>
            <a:off x="5207635" y="4927638"/>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l 26">
            <a:extLst>
              <a:ext uri="{FF2B5EF4-FFF2-40B4-BE49-F238E27FC236}">
                <a16:creationId xmlns:a16="http://schemas.microsoft.com/office/drawing/2014/main" id="{FA55941B-C3D6-4E0D-8BAE-334A4DB02E44}"/>
              </a:ext>
            </a:extLst>
          </p:cNvPr>
          <p:cNvSpPr/>
          <p:nvPr/>
        </p:nvSpPr>
        <p:spPr>
          <a:xfrm>
            <a:off x="4890374" y="5031106"/>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l 27">
            <a:extLst>
              <a:ext uri="{FF2B5EF4-FFF2-40B4-BE49-F238E27FC236}">
                <a16:creationId xmlns:a16="http://schemas.microsoft.com/office/drawing/2014/main" id="{86C0083E-B295-4DF3-A087-F055C488BB8C}"/>
              </a:ext>
            </a:extLst>
          </p:cNvPr>
          <p:cNvSpPr/>
          <p:nvPr/>
        </p:nvSpPr>
        <p:spPr>
          <a:xfrm>
            <a:off x="5427346" y="516270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l 29">
            <a:extLst>
              <a:ext uri="{FF2B5EF4-FFF2-40B4-BE49-F238E27FC236}">
                <a16:creationId xmlns:a16="http://schemas.microsoft.com/office/drawing/2014/main" id="{C37D5C29-168D-4ADA-BCD2-80EB646A0B6C}"/>
              </a:ext>
            </a:extLst>
          </p:cNvPr>
          <p:cNvSpPr/>
          <p:nvPr/>
        </p:nvSpPr>
        <p:spPr>
          <a:xfrm>
            <a:off x="6178866" y="461930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l 33">
            <a:extLst>
              <a:ext uri="{FF2B5EF4-FFF2-40B4-BE49-F238E27FC236}">
                <a16:creationId xmlns:a16="http://schemas.microsoft.com/office/drawing/2014/main" id="{3B5F826F-4296-478F-943E-8EF8BD174ACE}"/>
              </a:ext>
            </a:extLst>
          </p:cNvPr>
          <p:cNvSpPr/>
          <p:nvPr/>
        </p:nvSpPr>
        <p:spPr>
          <a:xfrm>
            <a:off x="6540181" y="499510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Oval 34">
            <a:extLst>
              <a:ext uri="{FF2B5EF4-FFF2-40B4-BE49-F238E27FC236}">
                <a16:creationId xmlns:a16="http://schemas.microsoft.com/office/drawing/2014/main" id="{1C57E59B-C5CB-498D-BE3C-ABC7CE3A101D}"/>
              </a:ext>
            </a:extLst>
          </p:cNvPr>
          <p:cNvSpPr/>
          <p:nvPr/>
        </p:nvSpPr>
        <p:spPr>
          <a:xfrm>
            <a:off x="6499860" y="4514572"/>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Oval 35">
            <a:extLst>
              <a:ext uri="{FF2B5EF4-FFF2-40B4-BE49-F238E27FC236}">
                <a16:creationId xmlns:a16="http://schemas.microsoft.com/office/drawing/2014/main" id="{2D165170-7D9B-4AEB-A91E-A990B237FD6B}"/>
              </a:ext>
            </a:extLst>
          </p:cNvPr>
          <p:cNvSpPr/>
          <p:nvPr/>
        </p:nvSpPr>
        <p:spPr>
          <a:xfrm>
            <a:off x="5683646" y="4110159"/>
            <a:ext cx="107950" cy="107950"/>
          </a:xfrm>
          <a:prstGeom prst="ellipse">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7624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21864</TotalTime>
  <Words>5563</Words>
  <Application>Microsoft Office PowerPoint</Application>
  <PresentationFormat>Widescreen</PresentationFormat>
  <Paragraphs>150</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Cambria Math</vt:lpstr>
      <vt:lpstr>Office Theme</vt:lpstr>
      <vt:lpstr>Embedding Ray Intersection Graphs and Global Curve Simplification</vt:lpstr>
      <vt:lpstr>Who am I?</vt:lpstr>
      <vt:lpstr>Why am I at GD?</vt:lpstr>
      <vt:lpstr>Global Curve Simplification</vt:lpstr>
      <vt:lpstr>Global Curve Simplification (formal)</vt:lpstr>
      <vt:lpstr>Hausdorff Distance</vt:lpstr>
      <vt:lpstr>Connected Segment Polyline Cover</vt:lpstr>
      <vt:lpstr>Connected Segment Polyline Cover</vt:lpstr>
      <vt:lpstr>Connected Segment Polyline Cover</vt:lpstr>
      <vt:lpstr>Hamiltonian Path on Ray Graphs</vt:lpstr>
      <vt:lpstr>Hamiltonian Path on Ray Graphs</vt:lpstr>
      <vt:lpstr>Sketch for the proof</vt:lpstr>
      <vt:lpstr>Sketch for the proof</vt:lpstr>
      <vt:lpstr>Sketch for the proof</vt:lpstr>
      <vt:lpstr>Sketch for the proof</vt:lpstr>
      <vt:lpstr>Sketch for the proof</vt:lpstr>
      <vt:lpstr>Sketch for the proof</vt:lpstr>
      <vt:lpstr>Sketch for the proof</vt:lpstr>
      <vt:lpstr>Hamiltonian Path on Ray Graphs</vt:lpstr>
      <vt:lpstr>Ray graph troubles</vt:lpstr>
      <vt:lpstr>Circle Chord graphs</vt:lpstr>
      <vt:lpstr>Constructing points</vt:lpstr>
      <vt:lpstr>Unrolling a circle graph</vt:lpstr>
      <vt:lpstr>Constructing segments </vt:lpstr>
      <vt:lpstr>Constructing segments </vt:lpstr>
      <vt:lpstr>Finding a polyline</vt:lpstr>
      <vt:lpstr>Conclusions</vt:lpstr>
      <vt:lpstr>Bonus slide: Case distinction</vt:lpstr>
      <vt:lpstr>Constructing segments </vt:lpstr>
      <vt:lpstr>Constructing segments </vt:lpstr>
      <vt:lpstr>Constructing segments </vt:lpstr>
      <vt:lpstr>Constructing segments </vt:lpstr>
      <vt:lpstr>Constructing segments </vt:lpstr>
      <vt:lpstr>Constructing segments </vt:lpstr>
      <vt:lpstr>Finding a polyline</vt:lpstr>
      <vt:lpstr>Finding a polyline</vt:lpstr>
      <vt:lpstr>Finding a polyline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Ray Intersection Graphs and Global Curve Simplification</dc:title>
  <dc:creator>Kerkhof, M.A. van de (Mees)</dc:creator>
  <cp:lastModifiedBy>Kerkhof, M.A. van de (Mees)</cp:lastModifiedBy>
  <cp:revision>3</cp:revision>
  <dcterms:created xsi:type="dcterms:W3CDTF">2021-08-25T14:48:09Z</dcterms:created>
  <dcterms:modified xsi:type="dcterms:W3CDTF">2021-09-13T11:48:47Z</dcterms:modified>
</cp:coreProperties>
</file>